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7" r:id="rId1"/>
    <p:sldMasterId id="2147483658" r:id="rId2"/>
  </p:sldMasterIdLst>
  <p:notesMasterIdLst>
    <p:notesMasterId r:id="rId26"/>
  </p:notesMasterIdLst>
  <p:sldIdLst>
    <p:sldId id="256" r:id="rId3"/>
    <p:sldId id="257" r:id="rId4"/>
    <p:sldId id="314" r:id="rId5"/>
    <p:sldId id="300" r:id="rId6"/>
    <p:sldId id="305" r:id="rId7"/>
    <p:sldId id="301" r:id="rId8"/>
    <p:sldId id="296" r:id="rId9"/>
    <p:sldId id="297" r:id="rId10"/>
    <p:sldId id="303" r:id="rId11"/>
    <p:sldId id="310" r:id="rId12"/>
    <p:sldId id="306" r:id="rId13"/>
    <p:sldId id="304" r:id="rId14"/>
    <p:sldId id="311" r:id="rId15"/>
    <p:sldId id="313" r:id="rId16"/>
    <p:sldId id="315" r:id="rId17"/>
    <p:sldId id="308" r:id="rId18"/>
    <p:sldId id="312" r:id="rId19"/>
    <p:sldId id="309" r:id="rId20"/>
    <p:sldId id="316" r:id="rId21"/>
    <p:sldId id="317" r:id="rId22"/>
    <p:sldId id="318" r:id="rId23"/>
    <p:sldId id="319" r:id="rId24"/>
    <p:sldId id="260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D206"/>
    <a:srgbClr val="FCE364"/>
    <a:srgbClr val="FDEEA1"/>
    <a:srgbClr val="000000"/>
    <a:srgbClr val="B9D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7665BA-8202-44FC-AD62-C9F0E3EA811A}">
  <a:tblStyle styleId="{E27665BA-8202-44FC-AD62-C9F0E3EA81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15DE48A-E3B5-44D0-98CB-AE0B3FDC03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273" autoAdjust="0"/>
  </p:normalViewPr>
  <p:slideViewPr>
    <p:cSldViewPr snapToGrid="0">
      <p:cViewPr varScale="1">
        <p:scale>
          <a:sx n="53" d="100"/>
          <a:sy n="53" d="100"/>
        </p:scale>
        <p:origin x="3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rents.com/news/baby-shark-cpr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https://drive.google.com/file/d/1NbILaqLhX3Ss9evPxA0OI7-EBdZMU0ii/view?usp=sharing</a:t>
            </a:r>
          </a:p>
          <a:p>
            <a:r>
              <a:rPr lang="en-US" altLang="zh-TW" dirty="0"/>
              <a:t>https://drive.google.com/drive/folders/1Fu3XT9_XKPUKTkUvHqL10uw6LNfjZUIQ?usp=sharing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3787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https://drive.google.com/file/d/1NbILaqLhX3Ss9evPxA0OI7-EBdZMU0ii/view?usp=sharing</a:t>
            </a:r>
          </a:p>
          <a:p>
            <a:r>
              <a:rPr lang="en-US" altLang="zh-TW" dirty="0"/>
              <a:t>https://drive.google.com/drive/folders/1Fu3XT9_XKPUKTkUvHqL10uw6LNfjZUIQ?usp=sharing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50744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https://drive.google.com/file/d/1NbILaqLhX3Ss9evPxA0OI7-EBdZMU0ii/view</a:t>
            </a:r>
          </a:p>
          <a:p>
            <a:endParaRPr lang="en-US" altLang="zh-TW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https://drive.google.com/drive/u/2/folders/1Fu3XT9_XKPUKTkUvHqL10uw6LNfjZUIQ</a:t>
            </a:r>
          </a:p>
        </p:txBody>
      </p:sp>
    </p:spTree>
    <p:extLst>
      <p:ext uri="{BB962C8B-B14F-4D97-AF65-F5344CB8AC3E}">
        <p14:creationId xmlns:p14="http://schemas.microsoft.com/office/powerpoint/2010/main" val="30171794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35883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04542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91642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93680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9820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91224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050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40423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8541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https://www.parents.com/news/baby-shark-cpr/</a:t>
            </a:r>
            <a:endParaRPr lang="en-US" altLang="zh-TW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zh-TW" altLang="en-US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據美國伊利諾大學醫學院研究，</a:t>
            </a:r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活下去</a:t>
            </a:r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每分鐘節拍有一○三下，與「美國心臟學會」建議在進行</a:t>
            </a:r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時，每分鐘按壓病患胸口一百下，非常接近</a:t>
            </a:r>
            <a:endParaRPr lang="en-US" altLang="zh-TW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8071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3216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1268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https://drive.google.com/file/d/13MLhNz43eDyvS4iOZfhVMLuIZwjvZc_j/view?usp=sharing</a:t>
            </a:r>
          </a:p>
          <a:p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https://drive.google.com/drive/folders/1ZGjVVNitotoEwnDEKML7VkV2KBlnarRc?usp=sharing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48668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https://drive.google.com/file/d/13MLhNz43eDyvS4iOZfhVMLuIZwjvZc_j/view?usp=sharing</a:t>
            </a:r>
          </a:p>
          <a:p>
            <a:r>
              <a:rPr lang="en-US" altLang="zh-TW" dirty="0"/>
              <a:t>https://drive.google.com/drive/folders/1ZGjVVNitotoEwnDEKML7VkV2KBlnarRc?usp=sharing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077764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https://drive.google.com/file/d/1cq-z2zAw2bSuypTNCblzlwv5GXNzCf38/view</a:t>
            </a:r>
          </a:p>
          <a:p>
            <a:r>
              <a:rPr lang="en-US" altLang="zh-TW" dirty="0"/>
              <a:t>https://drive.google.com/drive/folders/1Yb3QgxNwcgd2IOlftJLuZQGCl6obHWER?usp=sharing</a:t>
            </a:r>
          </a:p>
          <a:p>
            <a:r>
              <a:rPr lang="zh-TW" altLang="en-US" dirty="0"/>
              <a:t>題庫</a:t>
            </a:r>
            <a:r>
              <a:rPr lang="en-US" altLang="zh-TW" dirty="0"/>
              <a:t>https://a-biann.notion.site/86fec7819a3d404ca08fe2790306a2a1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59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50"/>
            <a:ext cx="8668500" cy="5143550"/>
            <a:chOff x="0" y="-50"/>
            <a:chExt cx="8668500" cy="5143550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25000" y="-50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 userDrawn="1"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 userDrawn="1"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 userDrawn="1"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 + 2 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6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83" name="Google Shape;83;p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Google Shape;84;p6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Google Shape;87;p6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Google Shape;88;p6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Google Shape;90;p6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91" name="Google Shape;91;p6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1" name="Google Shape;101;p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3821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E3C361-E786-BFCC-2E07-CF471A938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EFA451B-2EFE-5CFE-59B8-AD0B15A63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425F3-C80B-4BAA-A5BF-8906633B325E}" type="datetimeFigureOut">
              <a:rPr lang="zh-TW" altLang="en-US" smtClean="0"/>
              <a:t>2022/7/14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FB7D50F-AA02-EF9A-8F9E-A447568BE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2EA7C09-CE9F-38C1-06A9-76FE565AA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419A3-1836-42FE-B664-617468CBFB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10192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8B9EF47-28FE-C3E3-523A-69AEF3C63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425F3-C80B-4BAA-A5BF-8906633B325E}" type="datetimeFigureOut">
              <a:rPr lang="zh-TW" altLang="en-US" smtClean="0"/>
              <a:t>2022/7/14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25AD46D-6D9F-11AA-AC4E-6F0E23DB7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A2CF603-C2D2-F756-FE05-C51FF41EA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419A3-1836-42FE-B664-617468CBFB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0544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864977-2C65-8D1E-7E87-247D8397A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BBC0C5-168C-586F-16E4-1A0922870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201B3C0-2403-57AB-7D8C-FD02651036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B629D53-71F8-CFBB-8F84-8DDBC3A60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425F3-C80B-4BAA-A5BF-8906633B325E}" type="datetimeFigureOut">
              <a:rPr lang="zh-TW" altLang="en-US" smtClean="0"/>
              <a:t>2022/7/14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4ADEBCB-718F-1FEC-F238-F8148BF09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3205211-EF09-6148-2686-38DCF2BBA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419A3-1836-42FE-B664-617468CBFB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2367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291C1E-26D5-7D7C-8E2E-4A7C48A4D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7A94ACE-234F-2077-C410-F3B05D3347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8CEAFA9-3F8F-C1C2-2C1C-4A5F7F97B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825A9DA-D87B-4A9B-B29B-2AF9E830B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425F3-C80B-4BAA-A5BF-8906633B325E}" type="datetimeFigureOut">
              <a:rPr lang="zh-TW" altLang="en-US" smtClean="0"/>
              <a:t>2022/7/14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B586DF0-7269-2B78-4B2B-4E7849EFB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5B0FDDD-F9D5-023B-419E-59473306B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419A3-1836-42FE-B664-617468CBFB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69024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62A7D8-0887-15FE-4637-06F9AF39E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A0E9CB9-088A-F321-C01C-16B692549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A8D47C-CBAE-93B7-E494-A737BDC5A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425F3-C80B-4BAA-A5BF-8906633B325E}" type="datetimeFigureOut">
              <a:rPr lang="zh-TW" altLang="en-US" smtClean="0"/>
              <a:t>2022/7/14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A4B8586-8E52-6527-4B4B-455942504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39E1B13-2714-9ECB-D9D1-66267551C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419A3-1836-42FE-B664-617468CBFB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9218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2366A27-67C2-EE69-8A48-146C6BB7AD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E7A7111-2270-692A-ACA4-69EB573A6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FD161E-DA27-6D07-C613-4341348BC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425F3-C80B-4BAA-A5BF-8906633B325E}" type="datetimeFigureOut">
              <a:rPr lang="zh-TW" altLang="en-US" smtClean="0"/>
              <a:t>2022/7/14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7BBED2E-AC0B-F2A2-5CDB-CA2100837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884D63-4B4C-83F5-E897-3730C835F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419A3-1836-42FE-B664-617468CBFB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2290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44" name="Google Shape;44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45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46" name="Google Shape;46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" name="Google Shape;48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49" name="Google Shape;49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" name="Google Shape;51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53" name="Google Shape;53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55" name="Google Shape;55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56" name="Google Shape;56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8" name="Google Shape;58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5"/>
                </a:solidFill>
              </a:rPr>
              <a:t>“</a:t>
            </a:r>
            <a:endParaRPr sz="7200" b="1">
              <a:solidFill>
                <a:schemeClr val="accent5"/>
              </a:solidFill>
            </a:endParaRPr>
          </a:p>
        </p:txBody>
      </p: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6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83" name="Google Shape;83;p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Google Shape;84;p6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Google Shape;87;p6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Google Shape;88;p6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Google Shape;90;p6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91" name="Google Shape;91;p6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1" name="Google Shape;101;p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preserve="1" userDrawn="1">
  <p:cSld name="1_Title + 2 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grpSp>
        <p:nvGrpSpPr>
          <p:cNvPr id="22" name="Google Shape;168;p10">
            <a:extLst>
              <a:ext uri="{FF2B5EF4-FFF2-40B4-BE49-F238E27FC236}">
                <a16:creationId xmlns:a16="http://schemas.microsoft.com/office/drawing/2014/main" id="{6BFF97AB-8998-4627-F803-069EEE5FDA9A}"/>
              </a:ext>
            </a:extLst>
          </p:cNvPr>
          <p:cNvGrpSpPr/>
          <p:nvPr userDrawn="1"/>
        </p:nvGrpSpPr>
        <p:grpSpPr>
          <a:xfrm rot="10800000" flipH="1">
            <a:off x="0" y="195941"/>
            <a:ext cx="3265715" cy="631372"/>
            <a:chOff x="-5827153" y="330075"/>
            <a:chExt cx="12276019" cy="1699569"/>
          </a:xfrm>
        </p:grpSpPr>
        <p:sp>
          <p:nvSpPr>
            <p:cNvPr id="23" name="Google Shape;169;p10">
              <a:extLst>
                <a:ext uri="{FF2B5EF4-FFF2-40B4-BE49-F238E27FC236}">
                  <a16:creationId xmlns:a16="http://schemas.microsoft.com/office/drawing/2014/main" id="{325DADA6-721A-EF70-68B6-564E15181509}"/>
                </a:ext>
              </a:extLst>
            </p:cNvPr>
            <p:cNvSpPr/>
            <p:nvPr/>
          </p:nvSpPr>
          <p:spPr>
            <a:xfrm>
              <a:off x="-5827153" y="330144"/>
              <a:ext cx="10612200" cy="1699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0;p10">
              <a:extLst>
                <a:ext uri="{FF2B5EF4-FFF2-40B4-BE49-F238E27FC236}">
                  <a16:creationId xmlns:a16="http://schemas.microsoft.com/office/drawing/2014/main" id="{B35CD44A-F96B-88B2-DF2C-185ACD9E562C}"/>
                </a:ext>
              </a:extLst>
            </p:cNvPr>
            <p:cNvSpPr/>
            <p:nvPr/>
          </p:nvSpPr>
          <p:spPr>
            <a:xfrm>
              <a:off x="4749366" y="330075"/>
              <a:ext cx="1699500" cy="16995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63533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1_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10"/>
          <p:cNvGrpSpPr/>
          <p:nvPr/>
        </p:nvGrpSpPr>
        <p:grpSpPr>
          <a:xfrm rot="10800000" flipH="1">
            <a:off x="-1" y="145141"/>
            <a:ext cx="3265715" cy="631372"/>
            <a:chOff x="-5827153" y="330075"/>
            <a:chExt cx="12276019" cy="1699569"/>
          </a:xfrm>
        </p:grpSpPr>
        <p:sp>
          <p:nvSpPr>
            <p:cNvPr id="169" name="Google Shape;169;p10"/>
            <p:cNvSpPr/>
            <p:nvPr/>
          </p:nvSpPr>
          <p:spPr>
            <a:xfrm>
              <a:off x="-5827153" y="330144"/>
              <a:ext cx="10612200" cy="1699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0"/>
            <p:cNvSpPr/>
            <p:nvPr/>
          </p:nvSpPr>
          <p:spPr>
            <a:xfrm>
              <a:off x="4749366" y="330075"/>
              <a:ext cx="1699500" cy="16995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92336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0"/>
            <a:ext cx="8672220" cy="5143501"/>
            <a:chOff x="-3720" y="-51"/>
            <a:chExt cx="8672220" cy="514350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2" name="Google Shape;12;p2"/>
            <p:cNvSpPr/>
            <p:nvPr/>
          </p:nvSpPr>
          <p:spPr>
            <a:xfrm>
              <a:off x="-3720" y="-51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25000" y="-50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 userDrawn="1"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chemeClr val="accent4">
              <a:lumMod val="75000"/>
            </a:schemeClr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 userDrawn="1"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 userDrawn="1"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0617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Sub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60136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44" name="Google Shape;44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45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46" name="Google Shape;46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" name="Google Shape;48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49" name="Google Shape;49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" name="Google Shape;51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53" name="Google Shape;53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55" name="Google Shape;55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56" name="Google Shape;56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8" name="Google Shape;58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5"/>
                </a:solidFill>
              </a:rPr>
              <a:t>“</a:t>
            </a:r>
            <a:endParaRPr sz="7200" b="1">
              <a:solidFill>
                <a:schemeClr val="accent5"/>
              </a:solidFill>
            </a:endParaRPr>
          </a:p>
        </p:txBody>
      </p: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8588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 + 1 colum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63" name="Google Shape;63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" name="Google Shape;64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71" name="Google Shape;71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72" name="Google Shape;72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0954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▰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78" r:id="rId4"/>
    <p:sldLayoutId id="214748367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FFD088C-3627-1D24-50E3-A5D715B8B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95F07CD-59DA-D7ED-BD77-F976BB2B9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80F1871-B233-5141-6BA6-C349FB47FD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425F3-C80B-4BAA-A5BF-8906633B325E}" type="datetimeFigureOut">
              <a:rPr lang="zh-TW" altLang="en-US" smtClean="0"/>
              <a:t>2022/7/14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BEF8A81-86FE-37DB-AFCA-8B6EA79B7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21724AA-80B4-16DD-68BD-446F40047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419A3-1836-42FE-B664-617468CBFB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1871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3" r:id="rId2"/>
    <p:sldLayoutId id="2147483674" r:id="rId3"/>
    <p:sldLayoutId id="2147483675" r:id="rId4"/>
    <p:sldLayoutId id="2147483676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hyperlink" Target="https://drive.google.com/drive/folders/1ZGjVVNitotoEwnDEKML7VkV2KBlnarRc?usp=shari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rive.google.com/file/d/13MLhNz43eDyvS4iOZfhVMLuIZwjvZc_j/view?usp=sharing" TargetMode="Externa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a-biann.notion.site/86fec7819a3d404ca08fe2790306a2a1" TargetMode="External"/><Relationship Id="rId3" Type="http://schemas.openxmlformats.org/officeDocument/2006/relationships/image" Target="../media/image11.png"/><Relationship Id="rId7" Type="http://schemas.openxmlformats.org/officeDocument/2006/relationships/hyperlink" Target="https://drive.google.com/drive/folders/1Yb3QgxNwcgd2IOlftJLuZQGCl6obHWER?usp=shari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rive.google.com/file/d/1cq-z2zAw2bSuypTNCblzlwv5GXNzCf38/view?usp=sharing" TargetMode="Externa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hyperlink" Target="https://drive.google.com/drive/folders/1Fu3XT9_XKPUKTkUvHqL10uw6LNfjZUIQ?usp=shari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rive.google.com/file/d/1NbILaqLhX3Ss9evPxA0OI7-EBdZMU0ii/view?usp=sharing" TargetMode="Externa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hyperlink" Target="https://drive.google.com/drive/folders/1Fu3XT9_XKPUKTkUvHqL10uw6LNfjZUIQ?usp=shari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rive.google.com/file/d/1NbILaqLhX3Ss9evPxA0OI7-EBdZMU0ii/view?usp=sharing" TargetMode="Externa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rive.google.com/drive/folders/1Fu3XT9_XKPUKTkUvHqL10uw6LNfjZUIQ?usp=sharing" TargetMode="External"/><Relationship Id="rId5" Type="http://schemas.openxmlformats.org/officeDocument/2006/relationships/hyperlink" Target="https://drive.google.com/file/d/1NbILaqLhX3Ss9evPxA0OI7-EBdZMU0ii/view?usp=sharing" TargetMode="Externa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hyperlink" Target="https://drive.google.com/file/d/1zhH2LD9I8iUQdG146ZMPXG5Savjb7EZc/view?usp=sharing" TargetMode="Externa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hyperlink" Target="https://www.figma.com/proto/um3o7xgxSvCnD8bKFxq64X/CPR?node-id=814%3A1359&amp;scaling=scale-down&amp;page-id=206%3A281&amp;starting-point-node-id=814%3A1359" TargetMode="Externa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drive.google.com/file/d/1NbILaqLhX3Ss9evPxA0OI7-EBdZMU0ii/view?usp=sharing" TargetMode="External"/><Relationship Id="rId13" Type="http://schemas.microsoft.com/office/2007/relationships/hdphoto" Target="../media/hdphoto1.wdp"/><Relationship Id="rId3" Type="http://schemas.openxmlformats.org/officeDocument/2006/relationships/hyperlink" Target="https://drive.google.com/file/d/13MLhNz43eDyvS4iOZfhVMLuIZwjvZc_j/view?usp=sharing" TargetMode="External"/><Relationship Id="rId7" Type="http://schemas.openxmlformats.org/officeDocument/2006/relationships/hyperlink" Target="https://a-biann.notion.site/86fec7819a3d404ca08fe2790306a2a1" TargetMode="External"/><Relationship Id="rId12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rive.google.com/drive/folders/1Yb3QgxNwcgd2IOlftJLuZQGCl6obHWER?usp=sharing" TargetMode="External"/><Relationship Id="rId11" Type="http://schemas.openxmlformats.org/officeDocument/2006/relationships/hyperlink" Target="https://www.figma.com/proto/um3o7xgxSvCnD8bKFxq64X/CPR?node-id=814%3A1359&amp;scaling=scale-down&amp;page-id=206%3A281&amp;starting-point-node-id=814%3A1359" TargetMode="External"/><Relationship Id="rId5" Type="http://schemas.openxmlformats.org/officeDocument/2006/relationships/hyperlink" Target="https://drive.google.com/file/d/1cq-z2zAw2bSuypTNCblzlwv5GXNzCf38/view?usp=sharing" TargetMode="External"/><Relationship Id="rId10" Type="http://schemas.openxmlformats.org/officeDocument/2006/relationships/hyperlink" Target="https://drive.google.com/file/d/1zhH2LD9I8iUQdG146ZMPXG5Savjb7EZc/view?usp=sharing" TargetMode="External"/><Relationship Id="rId4" Type="http://schemas.openxmlformats.org/officeDocument/2006/relationships/hyperlink" Target="https://drive.google.com/drive/folders/1ZGjVVNitotoEwnDEKML7VkV2KBlnarRc?usp=sharing" TargetMode="External"/><Relationship Id="rId9" Type="http://schemas.openxmlformats.org/officeDocument/2006/relationships/hyperlink" Target="https://drive.google.com/drive/folders/1Fu3XT9_XKPUKTkUvHqL10uw6LNfjZUIQ?usp=sharing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hyperlink" Target="https://drive.google.com/drive/folders/1ZGjVVNitotoEwnDEKML7VkV2KBlnarRc?usp=shari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rive.google.com/file/d/13MLhNz43eDyvS4iOZfhVMLuIZwjvZc_j/view?usp=sharing" TargetMode="Externa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716795" y="1090800"/>
            <a:ext cx="6172201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Keep Your Brain SHARK</a:t>
            </a:r>
            <a:b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音樂導向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練習</a:t>
            </a:r>
            <a:b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AIoT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感測物聯系統應用創意競賽</a:t>
            </a:r>
            <a:b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心肺復甦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及健康照護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b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NCTU Baby Makers</a:t>
            </a:r>
            <a:endParaRPr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35BC054-8172-92F1-3173-9B8161BC1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0573" y="632618"/>
            <a:ext cx="2243967" cy="409194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DE5FBEC3-8309-6D99-6369-D6CDFF254D60}"/>
              </a:ext>
            </a:extLst>
          </p:cNvPr>
          <p:cNvSpPr txBox="1"/>
          <p:nvPr/>
        </p:nvSpPr>
        <p:spPr>
          <a:xfrm>
            <a:off x="364210" y="15498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作品內容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F4807AE-06D0-C76B-8797-619BDA26D7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F05F992-3FEB-3740-C65D-64FF0701A265}"/>
              </a:ext>
            </a:extLst>
          </p:cNvPr>
          <p:cNvSpPr txBox="1"/>
          <p:nvPr/>
        </p:nvSpPr>
        <p:spPr>
          <a:xfrm>
            <a:off x="8353302" y="58612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9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3486F5C-BA3D-ED2E-AB55-67B4BD25CB44}"/>
              </a:ext>
            </a:extLst>
          </p:cNvPr>
          <p:cNvSpPr/>
          <p:nvPr/>
        </p:nvSpPr>
        <p:spPr>
          <a:xfrm>
            <a:off x="7167966" y="309453"/>
            <a:ext cx="987859" cy="64633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隨時隨地練習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節奏</a:t>
            </a:r>
          </a:p>
        </p:txBody>
      </p:sp>
      <p:cxnSp>
        <p:nvCxnSpPr>
          <p:cNvPr id="11" name="Google Shape;303;p16">
            <a:extLst>
              <a:ext uri="{FF2B5EF4-FFF2-40B4-BE49-F238E27FC236}">
                <a16:creationId xmlns:a16="http://schemas.microsoft.com/office/drawing/2014/main" id="{18C041E2-62D5-1BD0-CAA5-F2ACB829633B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4572000" y="4233534"/>
            <a:ext cx="1732490" cy="217390"/>
          </a:xfrm>
          <a:prstGeom prst="bentConnector3">
            <a:avLst>
              <a:gd name="adj1" fmla="val 65262"/>
            </a:avLst>
          </a:prstGeom>
          <a:ln>
            <a:headEnd type="none" w="sm" len="sm"/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3" name="Google Shape;305;p16">
            <a:extLst>
              <a:ext uri="{FF2B5EF4-FFF2-40B4-BE49-F238E27FC236}">
                <a16:creationId xmlns:a16="http://schemas.microsoft.com/office/drawing/2014/main" id="{1B1CAF58-CCE8-EF98-87F0-21B4EBEFB94A}"/>
              </a:ext>
            </a:extLst>
          </p:cNvPr>
          <p:cNvSpPr/>
          <p:nvPr/>
        </p:nvSpPr>
        <p:spPr>
          <a:xfrm>
            <a:off x="6312216" y="3596824"/>
            <a:ext cx="1711500" cy="102910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headEnd type="none" w="sm" len="sm"/>
            <a:tailEnd type="none" w="sm" len="sm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306;p16">
            <a:extLst>
              <a:ext uri="{FF2B5EF4-FFF2-40B4-BE49-F238E27FC236}">
                <a16:creationId xmlns:a16="http://schemas.microsoft.com/office/drawing/2014/main" id="{110E042C-F10A-C4EF-C899-1F8BDCDD969B}"/>
              </a:ext>
            </a:extLst>
          </p:cNvPr>
          <p:cNvSpPr txBox="1"/>
          <p:nvPr/>
        </p:nvSpPr>
        <p:spPr>
          <a:xfrm>
            <a:off x="6271216" y="3563762"/>
            <a:ext cx="1455080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zh-TW" altLang="en-US" sz="13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超出判斷</a:t>
            </a:r>
            <a:endParaRPr sz="5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307;p16">
            <a:extLst>
              <a:ext uri="{FF2B5EF4-FFF2-40B4-BE49-F238E27FC236}">
                <a16:creationId xmlns:a16="http://schemas.microsoft.com/office/drawing/2014/main" id="{5581386B-7F41-454E-1074-DF0ACABCCB01}"/>
              </a:ext>
            </a:extLst>
          </p:cNvPr>
          <p:cNvSpPr txBox="1"/>
          <p:nvPr/>
        </p:nvSpPr>
        <p:spPr>
          <a:xfrm>
            <a:off x="6304490" y="3841134"/>
            <a:ext cx="1694977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zh-TW" altLang="en-US" sz="13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使用</a:t>
            </a:r>
            <a:r>
              <a:rPr lang="en-US" altLang="zh-TW" sz="13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kivy</a:t>
            </a:r>
            <a:r>
              <a:rPr lang="zh-TW" altLang="en-US" sz="13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函式庫</a:t>
            </a:r>
            <a:endParaRPr lang="en-US" altLang="zh-TW" sz="13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zh-TW" altLang="en-US" sz="1300" dirty="0">
                <a:solidFill>
                  <a:schemeClr val="dk1"/>
                </a:solidFill>
              </a:rPr>
              <a:t>將魚視為三角形與白色方塊接觸做判斷</a:t>
            </a:r>
            <a:endParaRPr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00AE190-07E5-8135-90AA-D8746D883160}"/>
              </a:ext>
            </a:extLst>
          </p:cNvPr>
          <p:cNvSpPr/>
          <p:nvPr/>
        </p:nvSpPr>
        <p:spPr>
          <a:xfrm>
            <a:off x="4160361" y="4101614"/>
            <a:ext cx="356554" cy="409268"/>
          </a:xfrm>
          <a:prstGeom prst="triangle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4" name="Google Shape;303;p16">
            <a:extLst>
              <a:ext uri="{FF2B5EF4-FFF2-40B4-BE49-F238E27FC236}">
                <a16:creationId xmlns:a16="http://schemas.microsoft.com/office/drawing/2014/main" id="{F693B63D-A554-8BF4-AF64-15F8D3E703A3}"/>
              </a:ext>
            </a:extLst>
          </p:cNvPr>
          <p:cNvCxnSpPr>
            <a:cxnSpLocks/>
          </p:cNvCxnSpPr>
          <p:nvPr/>
        </p:nvCxnSpPr>
        <p:spPr>
          <a:xfrm>
            <a:off x="5045725" y="1619480"/>
            <a:ext cx="1229947" cy="341522"/>
          </a:xfrm>
          <a:prstGeom prst="bentConnector3">
            <a:avLst>
              <a:gd name="adj1" fmla="val 50000"/>
            </a:avLst>
          </a:prstGeom>
          <a:ln>
            <a:headEnd type="none" w="sm" len="sm"/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7" name="Google Shape;305;p16">
            <a:extLst>
              <a:ext uri="{FF2B5EF4-FFF2-40B4-BE49-F238E27FC236}">
                <a16:creationId xmlns:a16="http://schemas.microsoft.com/office/drawing/2014/main" id="{0E94FB77-FAFB-74F6-508D-0CC490D4A75D}"/>
              </a:ext>
            </a:extLst>
          </p:cNvPr>
          <p:cNvSpPr/>
          <p:nvPr/>
        </p:nvSpPr>
        <p:spPr>
          <a:xfrm>
            <a:off x="6312464" y="1538589"/>
            <a:ext cx="1711500" cy="84444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headEnd type="none" w="sm" len="sm"/>
            <a:tailEnd type="none" w="sm" len="sm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306;p16">
            <a:extLst>
              <a:ext uri="{FF2B5EF4-FFF2-40B4-BE49-F238E27FC236}">
                <a16:creationId xmlns:a16="http://schemas.microsoft.com/office/drawing/2014/main" id="{8C7DB0D8-3668-01A6-EB40-E76F0B61CA66}"/>
              </a:ext>
            </a:extLst>
          </p:cNvPr>
          <p:cNvSpPr txBox="1"/>
          <p:nvPr/>
        </p:nvSpPr>
        <p:spPr>
          <a:xfrm>
            <a:off x="6271464" y="1505527"/>
            <a:ext cx="1455080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zh-TW" altLang="en-US" sz="13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練習節奏</a:t>
            </a:r>
            <a:endParaRPr sz="5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307;p16">
            <a:extLst>
              <a:ext uri="{FF2B5EF4-FFF2-40B4-BE49-F238E27FC236}">
                <a16:creationId xmlns:a16="http://schemas.microsoft.com/office/drawing/2014/main" id="{5ADF8185-C8C6-5B1B-C455-9B9F42C56FB7}"/>
              </a:ext>
            </a:extLst>
          </p:cNvPr>
          <p:cNvSpPr txBox="1"/>
          <p:nvPr/>
        </p:nvSpPr>
        <p:spPr>
          <a:xfrm>
            <a:off x="6304738" y="1782899"/>
            <a:ext cx="1694977" cy="600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zh-TW" altLang="en-US" sz="13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方塊左右規律配置</a:t>
            </a:r>
            <a:endParaRPr lang="en-US" altLang="zh-TW" sz="13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zh-TW" altLang="en-US" sz="1300" dirty="0">
                <a:solidFill>
                  <a:schemeClr val="dk1"/>
                </a:solidFill>
              </a:rPr>
              <a:t>練習</a:t>
            </a:r>
            <a:r>
              <a:rPr lang="en-US" altLang="zh-TW" sz="1300" dirty="0">
                <a:solidFill>
                  <a:schemeClr val="dk1"/>
                </a:solidFill>
              </a:rPr>
              <a:t>CPR</a:t>
            </a:r>
            <a:r>
              <a:rPr lang="zh-TW" altLang="en-US" sz="1300" dirty="0">
                <a:solidFill>
                  <a:schemeClr val="dk1"/>
                </a:solidFill>
              </a:rPr>
              <a:t>節奏</a:t>
            </a:r>
            <a:endParaRPr dirty="0"/>
          </a:p>
        </p:txBody>
      </p:sp>
      <p:cxnSp>
        <p:nvCxnSpPr>
          <p:cNvPr id="30" name="Google Shape;303;p16">
            <a:extLst>
              <a:ext uri="{FF2B5EF4-FFF2-40B4-BE49-F238E27FC236}">
                <a16:creationId xmlns:a16="http://schemas.microsoft.com/office/drawing/2014/main" id="{1E81062C-847C-28E7-B2AD-779C7AE64BF5}"/>
              </a:ext>
            </a:extLst>
          </p:cNvPr>
          <p:cNvCxnSpPr>
            <a:cxnSpLocks/>
            <a:stCxn id="31" idx="1"/>
          </p:cNvCxnSpPr>
          <p:nvPr/>
        </p:nvCxnSpPr>
        <p:spPr>
          <a:xfrm rot="10800000" flipV="1">
            <a:off x="2395536" y="1216246"/>
            <a:ext cx="847071" cy="403234"/>
          </a:xfrm>
          <a:prstGeom prst="bentConnector3">
            <a:avLst>
              <a:gd name="adj1" fmla="val 50000"/>
            </a:avLst>
          </a:prstGeom>
          <a:ln>
            <a:headEnd type="none" w="sm" len="sm"/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2AFDD7D4-4976-B1F8-6A8D-1B85D248B503}"/>
              </a:ext>
            </a:extLst>
          </p:cNvPr>
          <p:cNvSpPr/>
          <p:nvPr/>
        </p:nvSpPr>
        <p:spPr>
          <a:xfrm>
            <a:off x="3242606" y="893902"/>
            <a:ext cx="778551" cy="644687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Google Shape;305;p16">
            <a:extLst>
              <a:ext uri="{FF2B5EF4-FFF2-40B4-BE49-F238E27FC236}">
                <a16:creationId xmlns:a16="http://schemas.microsoft.com/office/drawing/2014/main" id="{2EECCD3C-1EF9-9921-9747-51BDE46515E1}"/>
              </a:ext>
            </a:extLst>
          </p:cNvPr>
          <p:cNvSpPr/>
          <p:nvPr/>
        </p:nvSpPr>
        <p:spPr>
          <a:xfrm>
            <a:off x="660863" y="1457539"/>
            <a:ext cx="1711500" cy="244292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headEnd type="none" w="sm" len="sm"/>
            <a:tailEnd type="none" w="sm" len="sm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06;p16">
            <a:extLst>
              <a:ext uri="{FF2B5EF4-FFF2-40B4-BE49-F238E27FC236}">
                <a16:creationId xmlns:a16="http://schemas.microsoft.com/office/drawing/2014/main" id="{E2EC90E5-4B8E-2C79-E438-85187BDB3D97}"/>
              </a:ext>
            </a:extLst>
          </p:cNvPr>
          <p:cNvSpPr txBox="1"/>
          <p:nvPr/>
        </p:nvSpPr>
        <p:spPr>
          <a:xfrm>
            <a:off x="673178" y="1417348"/>
            <a:ext cx="1455080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zh-TW" altLang="en-US" sz="13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分數計算</a:t>
            </a:r>
            <a:endParaRPr sz="5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07;p16">
            <a:extLst>
              <a:ext uri="{FF2B5EF4-FFF2-40B4-BE49-F238E27FC236}">
                <a16:creationId xmlns:a16="http://schemas.microsoft.com/office/drawing/2014/main" id="{1BCA3D9E-1A99-AC1D-7007-247AEEEB4DB3}"/>
              </a:ext>
            </a:extLst>
          </p:cNvPr>
          <p:cNvSpPr txBox="1"/>
          <p:nvPr/>
        </p:nvSpPr>
        <p:spPr>
          <a:xfrm>
            <a:off x="706452" y="1694720"/>
            <a:ext cx="1694977" cy="1184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zh-TW" altLang="en-US" sz="13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分為四個等級：</a:t>
            </a:r>
            <a:br>
              <a:rPr lang="en-US" altLang="zh-TW" sz="13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altLang="zh-TW" sz="13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zh-TW" altLang="en-US" sz="13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堅持</a:t>
            </a:r>
            <a:r>
              <a:rPr lang="en-US" altLang="zh-TW" sz="13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zh-TW" altLang="en-US" sz="13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分鐘以下</a:t>
            </a:r>
            <a:endParaRPr lang="en-US" altLang="zh-TW" sz="13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</a:pPr>
            <a:r>
              <a:rPr lang="en-US" sz="1300" dirty="0">
                <a:solidFill>
                  <a:schemeClr val="dk1"/>
                </a:solidFill>
              </a:rPr>
              <a:t>- 1</a:t>
            </a:r>
            <a:r>
              <a:rPr lang="en-US" altLang="zh-TW" sz="1300" dirty="0">
                <a:solidFill>
                  <a:schemeClr val="dk1"/>
                </a:solidFill>
              </a:rPr>
              <a:t>~2 min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</a:pPr>
            <a:r>
              <a:rPr lang="en-US" altLang="zh-TW" sz="1300" dirty="0">
                <a:solidFill>
                  <a:schemeClr val="dk1"/>
                </a:solidFill>
              </a:rPr>
              <a:t>- 2~3 min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</a:pPr>
            <a:r>
              <a:rPr lang="en-US" altLang="zh-TW" sz="1300" dirty="0">
                <a:solidFill>
                  <a:schemeClr val="dk1"/>
                </a:solidFill>
              </a:rPr>
              <a:t>- &gt;3 min</a:t>
            </a:r>
          </a:p>
        </p:txBody>
      </p:sp>
      <p:sp>
        <p:nvSpPr>
          <p:cNvPr id="40" name="Google Shape;306;p16">
            <a:extLst>
              <a:ext uri="{FF2B5EF4-FFF2-40B4-BE49-F238E27FC236}">
                <a16:creationId xmlns:a16="http://schemas.microsoft.com/office/drawing/2014/main" id="{C42B1E70-9DA7-063F-A2E9-43DDAF2D0C58}"/>
              </a:ext>
            </a:extLst>
          </p:cNvPr>
          <p:cNvSpPr txBox="1"/>
          <p:nvPr/>
        </p:nvSpPr>
        <p:spPr>
          <a:xfrm>
            <a:off x="655353" y="2784220"/>
            <a:ext cx="1455080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zh-TW" altLang="en-US" sz="13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節奏變化</a:t>
            </a:r>
            <a:endParaRPr sz="5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307;p16">
            <a:extLst>
              <a:ext uri="{FF2B5EF4-FFF2-40B4-BE49-F238E27FC236}">
                <a16:creationId xmlns:a16="http://schemas.microsoft.com/office/drawing/2014/main" id="{24E1E5E3-AF6D-8C0F-BA32-A69E0704C478}"/>
              </a:ext>
            </a:extLst>
          </p:cNvPr>
          <p:cNvSpPr txBox="1"/>
          <p:nvPr/>
        </p:nvSpPr>
        <p:spPr>
          <a:xfrm>
            <a:off x="696801" y="3115661"/>
            <a:ext cx="1694977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zh-TW" altLang="en-US" sz="1300" dirty="0">
                <a:solidFill>
                  <a:schemeClr val="dk1"/>
                </a:solidFill>
              </a:rPr>
              <a:t>會隨時間在</a:t>
            </a:r>
            <a:r>
              <a:rPr lang="en-US" altLang="zh-TW" sz="1300" dirty="0">
                <a:solidFill>
                  <a:schemeClr val="dk1"/>
                </a:solidFill>
              </a:rPr>
              <a:t>100, 110,120</a:t>
            </a:r>
            <a:r>
              <a:rPr lang="zh-TW" altLang="en-US" sz="1300" dirty="0">
                <a:solidFill>
                  <a:schemeClr val="dk1"/>
                </a:solidFill>
              </a:rPr>
              <a:t>三種節奏間變化</a:t>
            </a:r>
            <a:endParaRPr lang="en-US" altLang="zh-TW" sz="13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21F53D-3AF4-C53C-84CC-1B1468927796}"/>
              </a:ext>
            </a:extLst>
          </p:cNvPr>
          <p:cNvSpPr txBox="1"/>
          <p:nvPr/>
        </p:nvSpPr>
        <p:spPr>
          <a:xfrm>
            <a:off x="2928209" y="4710104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hlinkClick r:id="rId6"/>
              </a:rPr>
              <a:t>節奏遊戲影片</a:t>
            </a:r>
            <a:endParaRPr lang="zh-TW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EF61D58-8AA9-10D9-CF95-939D3CC1F622}"/>
              </a:ext>
            </a:extLst>
          </p:cNvPr>
          <p:cNvSpPr txBox="1"/>
          <p:nvPr/>
        </p:nvSpPr>
        <p:spPr>
          <a:xfrm>
            <a:off x="4126162" y="4718518"/>
            <a:ext cx="20677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hlinkClick r:id="rId7"/>
              </a:rPr>
              <a:t>節奏遊戲試玩連結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9910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FAA6CDC-B143-C5A9-9C11-6B0691662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5919" y="801314"/>
            <a:ext cx="2561397" cy="3767769"/>
          </a:xfrm>
          <a:prstGeom prst="rect">
            <a:avLst/>
          </a:prstGeom>
        </p:spPr>
      </p:pic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DCE60B65-2745-9668-402E-450480822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537987"/>
            <a:ext cx="4501644" cy="3450529"/>
          </a:xfrm>
        </p:spPr>
        <p:txBody>
          <a:bodyPr/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情境模擬題：在透過問答遊戲複習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的流程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解答疑惑題：針對急救、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常出現的問題設計，讓使用者能「敢」進行急救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E5FBEC3-8309-6D99-6369-D6CDFF254D60}"/>
              </a:ext>
            </a:extLst>
          </p:cNvPr>
          <p:cNvSpPr txBox="1"/>
          <p:nvPr/>
        </p:nvSpPr>
        <p:spPr>
          <a:xfrm>
            <a:off x="364210" y="15498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作品內容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F4807AE-06D0-C76B-8797-619BDA26D7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23486F5C-BA3D-ED2E-AB55-67B4BD25CB44}"/>
              </a:ext>
            </a:extLst>
          </p:cNvPr>
          <p:cNvSpPr/>
          <p:nvPr/>
        </p:nvSpPr>
        <p:spPr>
          <a:xfrm>
            <a:off x="7167966" y="309453"/>
            <a:ext cx="987859" cy="646331"/>
          </a:xfrm>
          <a:prstGeom prst="roundRect">
            <a:avLst/>
          </a:prstGeom>
          <a:solidFill>
            <a:srgbClr val="F9D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知識問答遊戲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044EFB-D22A-2FB8-2178-88681395E35A}"/>
              </a:ext>
            </a:extLst>
          </p:cNvPr>
          <p:cNvSpPr txBox="1"/>
          <p:nvPr/>
        </p:nvSpPr>
        <p:spPr>
          <a:xfrm>
            <a:off x="5094661" y="4569082"/>
            <a:ext cx="15680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6"/>
              </a:rPr>
              <a:t>Quiz Game</a:t>
            </a:r>
            <a:r>
              <a:rPr lang="zh-TW" altLang="en-US" dirty="0">
                <a:hlinkClick r:id="rId6"/>
              </a:rPr>
              <a:t> </a:t>
            </a:r>
            <a:r>
              <a:rPr lang="en-US" altLang="zh-TW" dirty="0">
                <a:hlinkClick r:id="rId6"/>
              </a:rPr>
              <a:t>video</a:t>
            </a:r>
            <a:endParaRPr lang="zh-TW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1DA946-CCAC-10DE-21A5-52EADDF52789}"/>
              </a:ext>
            </a:extLst>
          </p:cNvPr>
          <p:cNvSpPr txBox="1"/>
          <p:nvPr/>
        </p:nvSpPr>
        <p:spPr>
          <a:xfrm>
            <a:off x="6662719" y="4569083"/>
            <a:ext cx="1489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7"/>
              </a:rPr>
              <a:t>Play Quiz Game</a:t>
            </a:r>
            <a:endParaRPr lang="zh-TW" altLang="en-US" dirty="0"/>
          </a:p>
        </p:txBody>
      </p:sp>
      <p:sp>
        <p:nvSpPr>
          <p:cNvPr id="12" name="文字方塊 5">
            <a:extLst>
              <a:ext uri="{FF2B5EF4-FFF2-40B4-BE49-F238E27FC236}">
                <a16:creationId xmlns:a16="http://schemas.microsoft.com/office/drawing/2014/main" id="{A03AC8D2-8E87-D32C-792C-412935C3C5A5}"/>
              </a:ext>
            </a:extLst>
          </p:cNvPr>
          <p:cNvSpPr txBox="1"/>
          <p:nvPr/>
        </p:nvSpPr>
        <p:spPr>
          <a:xfrm>
            <a:off x="8276088" y="58094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10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1471CC-DA02-E1E9-7E39-4631395AE293}"/>
              </a:ext>
            </a:extLst>
          </p:cNvPr>
          <p:cNvSpPr txBox="1"/>
          <p:nvPr/>
        </p:nvSpPr>
        <p:spPr>
          <a:xfrm>
            <a:off x="4590472" y="4569081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hlinkClick r:id="rId8"/>
              </a:rPr>
              <a:t>題庫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45521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DCE60B65-2745-9668-402E-450480822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072" y="1537987"/>
            <a:ext cx="4501644" cy="3450529"/>
          </a:xfrm>
        </p:spPr>
        <p:txBody>
          <a:bodyPr/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播放音樂引起孩童興趣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顯示學生的按壓速度、深度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輔助老師在課堂上進行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E5FBEC3-8309-6D99-6369-D6CDFF254D60}"/>
              </a:ext>
            </a:extLst>
          </p:cNvPr>
          <p:cNvSpPr txBox="1"/>
          <p:nvPr/>
        </p:nvSpPr>
        <p:spPr>
          <a:xfrm>
            <a:off x="364210" y="15498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作品內容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08EBCA-1771-B60F-1810-8D8724D1F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373" y="801314"/>
            <a:ext cx="2706188" cy="384563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BF4807AE-06D0-C76B-8797-619BDA26D7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F05F992-3FEB-3740-C65D-64FF0701A265}"/>
              </a:ext>
            </a:extLst>
          </p:cNvPr>
          <p:cNvSpPr txBox="1"/>
          <p:nvPr/>
        </p:nvSpPr>
        <p:spPr>
          <a:xfrm>
            <a:off x="8294746" y="58612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11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3486F5C-BA3D-ED2E-AB55-67B4BD25CB44}"/>
              </a:ext>
            </a:extLst>
          </p:cNvPr>
          <p:cNvSpPr/>
          <p:nvPr/>
        </p:nvSpPr>
        <p:spPr>
          <a:xfrm>
            <a:off x="7167966" y="309453"/>
            <a:ext cx="987859" cy="646331"/>
          </a:xfrm>
          <a:prstGeom prst="round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音樂節奏輔助課堂教育訓練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44390-5B49-88C3-D558-65EE454421F8}"/>
              </a:ext>
            </a:extLst>
          </p:cNvPr>
          <p:cNvSpPr txBox="1"/>
          <p:nvPr/>
        </p:nvSpPr>
        <p:spPr>
          <a:xfrm>
            <a:off x="4682486" y="4689631"/>
            <a:ext cx="20249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6"/>
              </a:rPr>
              <a:t>Teacher’s Helper</a:t>
            </a:r>
            <a:r>
              <a:rPr lang="zh-TW" altLang="en-US" dirty="0">
                <a:hlinkClick r:id="rId6"/>
              </a:rPr>
              <a:t> </a:t>
            </a:r>
            <a:r>
              <a:rPr lang="en-US" altLang="zh-TW" dirty="0">
                <a:hlinkClick r:id="rId6"/>
              </a:rPr>
              <a:t>video</a:t>
            </a:r>
            <a:endParaRPr lang="zh-TW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DAB2A5-6023-3041-B774-84B298ED9496}"/>
              </a:ext>
            </a:extLst>
          </p:cNvPr>
          <p:cNvSpPr txBox="1"/>
          <p:nvPr/>
        </p:nvSpPr>
        <p:spPr>
          <a:xfrm>
            <a:off x="6758284" y="4689630"/>
            <a:ext cx="1946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7"/>
              </a:rPr>
              <a:t>Play Teacher’s Helper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5874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DE5FBEC3-8309-6D99-6369-D6CDFF254D60}"/>
              </a:ext>
            </a:extLst>
          </p:cNvPr>
          <p:cNvSpPr txBox="1"/>
          <p:nvPr/>
        </p:nvSpPr>
        <p:spPr>
          <a:xfrm>
            <a:off x="364210" y="15498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作品內容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08EBCA-1771-B60F-1810-8D8724D1F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906" y="801314"/>
            <a:ext cx="2706188" cy="384563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BF4807AE-06D0-C76B-8797-619BDA26D7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F05F992-3FEB-3740-C65D-64FF0701A265}"/>
              </a:ext>
            </a:extLst>
          </p:cNvPr>
          <p:cNvSpPr txBox="1"/>
          <p:nvPr/>
        </p:nvSpPr>
        <p:spPr>
          <a:xfrm>
            <a:off x="8276088" y="58094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12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3486F5C-BA3D-ED2E-AB55-67B4BD25CB44}"/>
              </a:ext>
            </a:extLst>
          </p:cNvPr>
          <p:cNvSpPr/>
          <p:nvPr/>
        </p:nvSpPr>
        <p:spPr>
          <a:xfrm>
            <a:off x="7167966" y="309453"/>
            <a:ext cx="987859" cy="646331"/>
          </a:xfrm>
          <a:prstGeom prst="round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音樂節奏輔助課堂教育訓練</a:t>
            </a:r>
          </a:p>
        </p:txBody>
      </p:sp>
      <p:cxnSp>
        <p:nvCxnSpPr>
          <p:cNvPr id="11" name="Google Shape;303;p16">
            <a:extLst>
              <a:ext uri="{FF2B5EF4-FFF2-40B4-BE49-F238E27FC236}">
                <a16:creationId xmlns:a16="http://schemas.microsoft.com/office/drawing/2014/main" id="{87257A2A-59A3-C15E-0C43-FF554EB8F109}"/>
              </a:ext>
            </a:extLst>
          </p:cNvPr>
          <p:cNvCxnSpPr>
            <a:cxnSpLocks/>
          </p:cNvCxnSpPr>
          <p:nvPr/>
        </p:nvCxnSpPr>
        <p:spPr>
          <a:xfrm>
            <a:off x="5618472" y="3336968"/>
            <a:ext cx="1549494" cy="423915"/>
          </a:xfrm>
          <a:prstGeom prst="bentConnector3">
            <a:avLst>
              <a:gd name="adj1" fmla="val 50000"/>
            </a:avLst>
          </a:prstGeom>
          <a:ln>
            <a:headEnd type="none" w="sm" len="sm"/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C407BC9-B9EB-7225-B58F-E42AEF33B573}"/>
              </a:ext>
            </a:extLst>
          </p:cNvPr>
          <p:cNvGrpSpPr/>
          <p:nvPr/>
        </p:nvGrpSpPr>
        <p:grpSpPr>
          <a:xfrm>
            <a:off x="7167966" y="2484266"/>
            <a:ext cx="1736425" cy="2316571"/>
            <a:chOff x="3339830" y="3155119"/>
            <a:chExt cx="1736425" cy="2316571"/>
          </a:xfrm>
        </p:grpSpPr>
        <p:sp>
          <p:nvSpPr>
            <p:cNvPr id="13" name="Google Shape;305;p16">
              <a:extLst>
                <a:ext uri="{FF2B5EF4-FFF2-40B4-BE49-F238E27FC236}">
                  <a16:creationId xmlns:a16="http://schemas.microsoft.com/office/drawing/2014/main" id="{CDF1E16F-7413-8407-D819-5419C1CEAC1F}"/>
                </a:ext>
              </a:extLst>
            </p:cNvPr>
            <p:cNvSpPr/>
            <p:nvPr/>
          </p:nvSpPr>
          <p:spPr>
            <a:xfrm>
              <a:off x="3345340" y="3155119"/>
              <a:ext cx="1711500" cy="226589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headEnd type="none" w="sm" len="sm"/>
              <a:tailEnd type="none" w="sm" len="sm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306;p16">
              <a:extLst>
                <a:ext uri="{FF2B5EF4-FFF2-40B4-BE49-F238E27FC236}">
                  <a16:creationId xmlns:a16="http://schemas.microsoft.com/office/drawing/2014/main" id="{32DBC6B0-07D1-0586-9309-6B711CBDC3BF}"/>
                </a:ext>
              </a:extLst>
            </p:cNvPr>
            <p:cNvSpPr txBox="1"/>
            <p:nvPr/>
          </p:nvSpPr>
          <p:spPr>
            <a:xfrm>
              <a:off x="3339830" y="3155120"/>
              <a:ext cx="1455080" cy="3846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zh-TW" altLang="en-US" sz="1300" b="1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深度計算</a:t>
              </a:r>
              <a:endParaRPr sz="5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307;p16">
              <a:extLst>
                <a:ext uri="{FF2B5EF4-FFF2-40B4-BE49-F238E27FC236}">
                  <a16:creationId xmlns:a16="http://schemas.microsoft.com/office/drawing/2014/main" id="{06198D86-AB81-FCCC-95A6-00451F1A9B64}"/>
                </a:ext>
              </a:extLst>
            </p:cNvPr>
            <p:cNvSpPr txBox="1"/>
            <p:nvPr/>
          </p:nvSpPr>
          <p:spPr>
            <a:xfrm>
              <a:off x="3381278" y="3486561"/>
              <a:ext cx="1694977" cy="19851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-US" altLang="zh-TW" sz="1300" dirty="0">
                  <a:solidFill>
                    <a:schemeClr val="dk1"/>
                  </a:solidFill>
                </a:rPr>
                <a:t>1. </a:t>
              </a:r>
              <a:r>
                <a:rPr lang="zh-TW" altLang="en-US" sz="1300" b="1" dirty="0">
                  <a:solidFill>
                    <a:schemeClr val="accent5"/>
                  </a:solidFill>
                </a:rPr>
                <a:t>統計法</a:t>
              </a:r>
              <a:r>
                <a:rPr lang="zh-TW" altLang="en-US" sz="1300" dirty="0">
                  <a:solidFill>
                    <a:schemeClr val="dk1"/>
                  </a:solidFill>
                </a:rPr>
                <a:t>：統計在</a:t>
              </a:r>
              <a:r>
                <a:rPr lang="en-US" altLang="zh-TW" sz="1300" dirty="0">
                  <a:solidFill>
                    <a:schemeClr val="dk1"/>
                  </a:solidFill>
                </a:rPr>
                <a:t>5</a:t>
              </a:r>
              <a:r>
                <a:rPr lang="zh-TW" altLang="en-US" sz="1300" dirty="0">
                  <a:solidFill>
                    <a:schemeClr val="dk1"/>
                  </a:solidFill>
                </a:rPr>
                <a:t>秒鐘內有超過</a:t>
              </a:r>
              <a:r>
                <a:rPr lang="en-US" altLang="zh-TW" sz="1300" dirty="0">
                  <a:solidFill>
                    <a:schemeClr val="dk1"/>
                  </a:solidFill>
                </a:rPr>
                <a:t>3/5</a:t>
              </a:r>
              <a:r>
                <a:rPr lang="zh-TW" altLang="en-US" sz="1300" dirty="0">
                  <a:solidFill>
                    <a:schemeClr val="dk1"/>
                  </a:solidFill>
                </a:rPr>
                <a:t>的波峰</a:t>
              </a:r>
              <a:r>
                <a:rPr lang="en-US" altLang="zh-TW" sz="1300" dirty="0">
                  <a:solidFill>
                    <a:schemeClr val="dk1"/>
                  </a:solidFill>
                </a:rPr>
                <a:t>&gt;1.45(</a:t>
              </a:r>
              <a:r>
                <a:rPr lang="zh-TW" altLang="en-US" sz="1300" dirty="0">
                  <a:solidFill>
                    <a:schemeClr val="dk1"/>
                  </a:solidFill>
                </a:rPr>
                <a:t>此加速度值表示深度超過</a:t>
              </a:r>
              <a:r>
                <a:rPr lang="en-US" altLang="zh-TW" sz="1300" dirty="0">
                  <a:solidFill>
                    <a:schemeClr val="dk1"/>
                  </a:solidFill>
                </a:rPr>
                <a:t>5cm)</a:t>
              </a:r>
              <a:r>
                <a:rPr lang="zh-TW" altLang="en-US" sz="1300" dirty="0">
                  <a:solidFill>
                    <a:schemeClr val="dk1"/>
                  </a:solidFill>
                </a:rPr>
                <a:t>即認為深度</a:t>
              </a:r>
              <a:r>
                <a:rPr lang="en-US" altLang="zh-TW" sz="1300" dirty="0">
                  <a:solidFill>
                    <a:schemeClr val="dk1"/>
                  </a:solidFill>
                </a:rPr>
                <a:t>&gt;5cm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-US" altLang="zh-TW" sz="1300" dirty="0">
                  <a:solidFill>
                    <a:schemeClr val="dk1"/>
                  </a:solidFill>
                </a:rPr>
                <a:t>2. </a:t>
              </a:r>
              <a:r>
                <a:rPr lang="zh-TW" altLang="en-US" sz="1300" b="1" dirty="0">
                  <a:solidFill>
                    <a:schemeClr val="accent5"/>
                  </a:solidFill>
                </a:rPr>
                <a:t>積分法</a:t>
              </a:r>
              <a:r>
                <a:rPr lang="zh-TW" altLang="en-US" sz="1300" dirty="0">
                  <a:solidFill>
                    <a:schemeClr val="dk1"/>
                  </a:solidFill>
                </a:rPr>
                <a:t>：加速度經過兩次積分後得到位移數據</a:t>
              </a:r>
              <a:r>
                <a:rPr lang="en-US" altLang="zh-TW" sz="1300" dirty="0">
                  <a:solidFill>
                    <a:schemeClr val="dk1"/>
                  </a:solidFill>
                </a:rPr>
                <a:t>(</a:t>
              </a:r>
              <a:r>
                <a:rPr lang="zh-TW" altLang="en-US" sz="1300" dirty="0">
                  <a:solidFill>
                    <a:schemeClr val="dk1"/>
                  </a:solidFill>
                </a:rPr>
                <a:t>但目前精確度不佳</a:t>
              </a:r>
              <a:r>
                <a:rPr lang="en-US" altLang="zh-TW" sz="1300" dirty="0">
                  <a:solidFill>
                    <a:schemeClr val="dk1"/>
                  </a:solidFill>
                </a:rPr>
                <a:t>)</a:t>
              </a:r>
            </a:p>
          </p:txBody>
        </p:sp>
      </p:grpSp>
      <p:cxnSp>
        <p:nvCxnSpPr>
          <p:cNvPr id="17" name="Google Shape;303;p16">
            <a:extLst>
              <a:ext uri="{FF2B5EF4-FFF2-40B4-BE49-F238E27FC236}">
                <a16:creationId xmlns:a16="http://schemas.microsoft.com/office/drawing/2014/main" id="{B06DB965-8539-FD0F-06B6-E9D530F0EBD0}"/>
              </a:ext>
            </a:extLst>
          </p:cNvPr>
          <p:cNvCxnSpPr>
            <a:cxnSpLocks/>
            <a:endCxn id="21" idx="3"/>
          </p:cNvCxnSpPr>
          <p:nvPr/>
        </p:nvCxnSpPr>
        <p:spPr>
          <a:xfrm rot="10800000">
            <a:off x="2257379" y="2179763"/>
            <a:ext cx="1161768" cy="623824"/>
          </a:xfrm>
          <a:prstGeom prst="bentConnector3">
            <a:avLst>
              <a:gd name="adj1" fmla="val 50000"/>
            </a:avLst>
          </a:prstGeom>
          <a:ln>
            <a:headEnd type="none" w="sm" len="sm"/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A7E9A67-7983-3F9A-84B5-5D9D7E1ED1BF}"/>
              </a:ext>
            </a:extLst>
          </p:cNvPr>
          <p:cNvGrpSpPr/>
          <p:nvPr/>
        </p:nvGrpSpPr>
        <p:grpSpPr>
          <a:xfrm>
            <a:off x="520954" y="955784"/>
            <a:ext cx="1736425" cy="2232483"/>
            <a:chOff x="3339830" y="3155119"/>
            <a:chExt cx="1736425" cy="2232483"/>
          </a:xfrm>
        </p:grpSpPr>
        <p:sp>
          <p:nvSpPr>
            <p:cNvPr id="19" name="Google Shape;305;p16">
              <a:extLst>
                <a:ext uri="{FF2B5EF4-FFF2-40B4-BE49-F238E27FC236}">
                  <a16:creationId xmlns:a16="http://schemas.microsoft.com/office/drawing/2014/main" id="{2876C0D6-2ACE-D533-C5B9-F4599D1BFC2B}"/>
                </a:ext>
              </a:extLst>
            </p:cNvPr>
            <p:cNvSpPr/>
            <p:nvPr/>
          </p:nvSpPr>
          <p:spPr>
            <a:xfrm>
              <a:off x="3345340" y="3155119"/>
              <a:ext cx="1711500" cy="2232483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headEnd type="none" w="sm" len="sm"/>
              <a:tailEnd type="none" w="sm" len="sm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306;p16">
              <a:extLst>
                <a:ext uri="{FF2B5EF4-FFF2-40B4-BE49-F238E27FC236}">
                  <a16:creationId xmlns:a16="http://schemas.microsoft.com/office/drawing/2014/main" id="{714AC69F-31C4-D37C-F767-9C7FD0842E52}"/>
                </a:ext>
              </a:extLst>
            </p:cNvPr>
            <p:cNvSpPr txBox="1"/>
            <p:nvPr/>
          </p:nvSpPr>
          <p:spPr>
            <a:xfrm>
              <a:off x="3339830" y="3155120"/>
              <a:ext cx="1455080" cy="3846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zh-TW" altLang="en-US" sz="1300" b="1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頻率計算</a:t>
              </a:r>
              <a:endParaRPr sz="5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307;p16">
              <a:extLst>
                <a:ext uri="{FF2B5EF4-FFF2-40B4-BE49-F238E27FC236}">
                  <a16:creationId xmlns:a16="http://schemas.microsoft.com/office/drawing/2014/main" id="{3FD2285F-94D5-DE68-7D48-232F4AE9C872}"/>
                </a:ext>
              </a:extLst>
            </p:cNvPr>
            <p:cNvSpPr txBox="1"/>
            <p:nvPr/>
          </p:nvSpPr>
          <p:spPr>
            <a:xfrm>
              <a:off x="3381278" y="3486561"/>
              <a:ext cx="1694977" cy="1785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-US" altLang="zh-TW" sz="1300" dirty="0">
                  <a:solidFill>
                    <a:schemeClr val="dk1"/>
                  </a:solidFill>
                </a:rPr>
                <a:t>- </a:t>
              </a:r>
              <a:r>
                <a:rPr lang="zh-TW" altLang="en-US" sz="1300" dirty="0">
                  <a:solidFill>
                    <a:schemeClr val="dk1"/>
                  </a:solidFill>
                </a:rPr>
                <a:t>對加速度訊號進行</a:t>
              </a:r>
              <a:r>
                <a:rPr lang="zh-TW" altLang="en-US" sz="1300" b="0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快速傅立葉轉換</a:t>
              </a:r>
              <a:endParaRPr lang="en-US" altLang="zh-TW" sz="13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-US" altLang="zh-TW" sz="1300" dirty="0">
                  <a:solidFill>
                    <a:schemeClr val="dk1"/>
                  </a:solidFill>
                </a:rPr>
                <a:t>- </a:t>
              </a:r>
              <a:r>
                <a:rPr lang="zh-TW" altLang="en-US" sz="1300" dirty="0">
                  <a:solidFill>
                    <a:schemeClr val="dk1"/>
                  </a:solidFill>
                </a:rPr>
                <a:t>沒有移動</a:t>
              </a:r>
              <a:r>
                <a:rPr lang="en-US" altLang="zh-TW" sz="1300" dirty="0">
                  <a:solidFill>
                    <a:schemeClr val="dk1"/>
                  </a:solidFill>
                </a:rPr>
                <a:t>: no motion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-US" altLang="zh-TW" sz="1300" dirty="0">
                  <a:solidFill>
                    <a:schemeClr val="dk1"/>
                  </a:solidFill>
                </a:rPr>
                <a:t>- </a:t>
              </a:r>
              <a:r>
                <a:rPr lang="zh-TW" altLang="en-US" sz="1300" dirty="0">
                  <a:solidFill>
                    <a:schemeClr val="dk1"/>
                  </a:solidFill>
                </a:rPr>
                <a:t>太快</a:t>
              </a:r>
              <a:r>
                <a:rPr lang="en-US" altLang="zh-TW" sz="1300" dirty="0">
                  <a:solidFill>
                    <a:schemeClr val="dk1"/>
                  </a:solidFill>
                </a:rPr>
                <a:t>(&gt;120+5% bpm): slower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-US" altLang="zh-TW" sz="1300" dirty="0">
                  <a:solidFill>
                    <a:schemeClr val="dk1"/>
                  </a:solidFill>
                </a:rPr>
                <a:t>- </a:t>
              </a:r>
              <a:r>
                <a:rPr lang="zh-TW" altLang="en-US" sz="1300" dirty="0">
                  <a:solidFill>
                    <a:schemeClr val="dk1"/>
                  </a:solidFill>
                </a:rPr>
                <a:t>太慢</a:t>
              </a:r>
              <a:r>
                <a:rPr lang="en-US" altLang="zh-TW" sz="1300" dirty="0">
                  <a:solidFill>
                    <a:schemeClr val="dk1"/>
                  </a:solidFill>
                </a:rPr>
                <a:t>(&lt;100-5%</a:t>
              </a:r>
              <a:r>
                <a:rPr lang="zh-TW" altLang="en-US" sz="1300" dirty="0">
                  <a:solidFill>
                    <a:schemeClr val="dk1"/>
                  </a:solidFill>
                </a:rPr>
                <a:t> </a:t>
              </a:r>
              <a:r>
                <a:rPr lang="en-US" altLang="zh-TW" sz="1300" dirty="0">
                  <a:solidFill>
                    <a:schemeClr val="dk1"/>
                  </a:solidFill>
                </a:rPr>
                <a:t>bpm): faster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21D7AF0C-CC1B-DD11-5D61-592A8BF3C47A}"/>
              </a:ext>
            </a:extLst>
          </p:cNvPr>
          <p:cNvSpPr txBox="1"/>
          <p:nvPr/>
        </p:nvSpPr>
        <p:spPr>
          <a:xfrm>
            <a:off x="2633348" y="4655764"/>
            <a:ext cx="20249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6"/>
              </a:rPr>
              <a:t>Teacher’s Helper</a:t>
            </a:r>
            <a:r>
              <a:rPr lang="zh-TW" altLang="en-US" dirty="0">
                <a:hlinkClick r:id="rId6"/>
              </a:rPr>
              <a:t> </a:t>
            </a:r>
            <a:r>
              <a:rPr lang="en-US" altLang="zh-TW" dirty="0">
                <a:hlinkClick r:id="rId6"/>
              </a:rPr>
              <a:t>video</a:t>
            </a:r>
            <a:endParaRPr lang="zh-TW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EED78A6-221C-D88D-6C69-DCC5AF8504B3}"/>
              </a:ext>
            </a:extLst>
          </p:cNvPr>
          <p:cNvSpPr txBox="1"/>
          <p:nvPr/>
        </p:nvSpPr>
        <p:spPr>
          <a:xfrm>
            <a:off x="4709146" y="4655763"/>
            <a:ext cx="1946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7"/>
              </a:rPr>
              <a:t>Play Teacher’s Helper</a:t>
            </a:r>
            <a:endParaRPr lang="zh-TW" altLang="en-US" dirty="0"/>
          </a:p>
        </p:txBody>
      </p:sp>
      <p:cxnSp>
        <p:nvCxnSpPr>
          <p:cNvPr id="22" name="Google Shape;303;p16">
            <a:extLst>
              <a:ext uri="{FF2B5EF4-FFF2-40B4-BE49-F238E27FC236}">
                <a16:creationId xmlns:a16="http://schemas.microsoft.com/office/drawing/2014/main" id="{6981DFC7-49D4-4B3B-0F05-BBD033381F57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84677" y="4253735"/>
            <a:ext cx="1240859" cy="243066"/>
          </a:xfrm>
          <a:prstGeom prst="bentConnector3">
            <a:avLst>
              <a:gd name="adj1" fmla="val 50000"/>
            </a:avLst>
          </a:prstGeom>
          <a:ln>
            <a:headEnd type="none" w="sm" len="sm"/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79F1ED5-2974-B728-9F3F-AE0A0FB964CD}"/>
              </a:ext>
            </a:extLst>
          </p:cNvPr>
          <p:cNvGrpSpPr/>
          <p:nvPr/>
        </p:nvGrpSpPr>
        <p:grpSpPr>
          <a:xfrm>
            <a:off x="511005" y="3445608"/>
            <a:ext cx="1737733" cy="1384954"/>
            <a:chOff x="3339830" y="3155119"/>
            <a:chExt cx="1737733" cy="2232483"/>
          </a:xfrm>
        </p:grpSpPr>
        <p:sp>
          <p:nvSpPr>
            <p:cNvPr id="24" name="Google Shape;305;p16">
              <a:extLst>
                <a:ext uri="{FF2B5EF4-FFF2-40B4-BE49-F238E27FC236}">
                  <a16:creationId xmlns:a16="http://schemas.microsoft.com/office/drawing/2014/main" id="{B7F47FA1-8FE2-C24B-2357-18D9FFF7072B}"/>
                </a:ext>
              </a:extLst>
            </p:cNvPr>
            <p:cNvSpPr/>
            <p:nvPr/>
          </p:nvSpPr>
          <p:spPr>
            <a:xfrm>
              <a:off x="3345340" y="3155119"/>
              <a:ext cx="1711500" cy="2232483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headEnd type="none" w="sm" len="sm"/>
              <a:tailEnd type="none" w="sm" len="sm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306;p16">
              <a:extLst>
                <a:ext uri="{FF2B5EF4-FFF2-40B4-BE49-F238E27FC236}">
                  <a16:creationId xmlns:a16="http://schemas.microsoft.com/office/drawing/2014/main" id="{FFA1659F-6D42-B9FE-DC66-3DB30CBEBDDD}"/>
                </a:ext>
              </a:extLst>
            </p:cNvPr>
            <p:cNvSpPr txBox="1"/>
            <p:nvPr/>
          </p:nvSpPr>
          <p:spPr>
            <a:xfrm>
              <a:off x="3339830" y="3155120"/>
              <a:ext cx="1455080" cy="3846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zh-TW" altLang="en-US" sz="1300" b="1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聲音提示</a:t>
              </a:r>
              <a:endParaRPr sz="5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307;p16">
              <a:extLst>
                <a:ext uri="{FF2B5EF4-FFF2-40B4-BE49-F238E27FC236}">
                  <a16:creationId xmlns:a16="http://schemas.microsoft.com/office/drawing/2014/main" id="{0BB958FF-B476-8BCC-836B-710AC1DCA0E2}"/>
                </a:ext>
              </a:extLst>
            </p:cNvPr>
            <p:cNvSpPr txBox="1"/>
            <p:nvPr/>
          </p:nvSpPr>
          <p:spPr>
            <a:xfrm>
              <a:off x="3382586" y="3614340"/>
              <a:ext cx="1694977" cy="15803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</a:pPr>
              <a:r>
                <a:rPr lang="en-US" altLang="zh-TW" sz="1300" dirty="0">
                  <a:solidFill>
                    <a:schemeClr val="dk1"/>
                  </a:solidFill>
                </a:rPr>
                <a:t>- </a:t>
              </a:r>
              <a:r>
                <a:rPr lang="zh-TW" altLang="en-US" sz="1300" dirty="0">
                  <a:solidFill>
                    <a:schemeClr val="dk1"/>
                  </a:solidFill>
                </a:rPr>
                <a:t>播放音樂提醒使用者正確頻率</a:t>
              </a:r>
              <a:endParaRPr lang="en-US" altLang="zh-TW" sz="1300" dirty="0">
                <a:solidFill>
                  <a:schemeClr val="dk1"/>
                </a:solidFill>
              </a:endParaRPr>
            </a:p>
            <a:p>
              <a: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</a:pPr>
              <a:r>
                <a:rPr lang="en-US" altLang="zh-TW" sz="1300" dirty="0">
                  <a:solidFill>
                    <a:schemeClr val="dk1"/>
                  </a:solidFill>
                </a:rPr>
                <a:t>- </a:t>
              </a:r>
              <a:r>
                <a:rPr lang="zh-TW" altLang="en-US" sz="1300" dirty="0">
                  <a:solidFill>
                    <a:schemeClr val="dk1"/>
                  </a:solidFill>
                </a:rPr>
                <a:t>壓太淺及正確深度會發出聲音提醒使用者</a:t>
              </a:r>
              <a:endParaRPr lang="en-US" altLang="zh-TW" sz="1300" dirty="0"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3350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DE5FBEC3-8309-6D99-6369-D6CDFF254D60}"/>
              </a:ext>
            </a:extLst>
          </p:cNvPr>
          <p:cNvSpPr txBox="1"/>
          <p:nvPr/>
        </p:nvSpPr>
        <p:spPr>
          <a:xfrm>
            <a:off x="364210" y="15498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作品內容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F4807AE-06D0-C76B-8797-619BDA26D7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F05F992-3FEB-3740-C65D-64FF0701A265}"/>
              </a:ext>
            </a:extLst>
          </p:cNvPr>
          <p:cNvSpPr txBox="1"/>
          <p:nvPr/>
        </p:nvSpPr>
        <p:spPr>
          <a:xfrm>
            <a:off x="8276088" y="58094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13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3486F5C-BA3D-ED2E-AB55-67B4BD25CB44}"/>
              </a:ext>
            </a:extLst>
          </p:cNvPr>
          <p:cNvSpPr/>
          <p:nvPr/>
        </p:nvSpPr>
        <p:spPr>
          <a:xfrm>
            <a:off x="7167966" y="309453"/>
            <a:ext cx="987859" cy="646331"/>
          </a:xfrm>
          <a:prstGeom prst="round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音樂節奏輔助課堂教育訓練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1D7AF0C-CC1B-DD11-5D61-592A8BF3C47A}"/>
              </a:ext>
            </a:extLst>
          </p:cNvPr>
          <p:cNvSpPr txBox="1"/>
          <p:nvPr/>
        </p:nvSpPr>
        <p:spPr>
          <a:xfrm>
            <a:off x="93348" y="4798371"/>
            <a:ext cx="20249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5"/>
              </a:rPr>
              <a:t>Teacher’s Helper</a:t>
            </a:r>
            <a:r>
              <a:rPr lang="zh-TW" altLang="en-US" dirty="0">
                <a:hlinkClick r:id="rId5"/>
              </a:rPr>
              <a:t> </a:t>
            </a:r>
            <a:r>
              <a:rPr lang="en-US" altLang="zh-TW" dirty="0">
                <a:hlinkClick r:id="rId5"/>
              </a:rPr>
              <a:t>video</a:t>
            </a:r>
            <a:endParaRPr lang="zh-TW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EED78A6-221C-D88D-6C69-DCC5AF8504B3}"/>
              </a:ext>
            </a:extLst>
          </p:cNvPr>
          <p:cNvSpPr txBox="1"/>
          <p:nvPr/>
        </p:nvSpPr>
        <p:spPr>
          <a:xfrm>
            <a:off x="2169146" y="4798370"/>
            <a:ext cx="1946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6"/>
              </a:rPr>
              <a:t>Play Teacher’s Helper</a:t>
            </a:r>
            <a:endParaRPr lang="zh-TW" altLang="en-US" dirty="0"/>
          </a:p>
        </p:txBody>
      </p:sp>
      <p:pic>
        <p:nvPicPr>
          <p:cNvPr id="3" name="Picture 2" descr="A picture containing text, monitor, computer, electronics&#10;&#10;Description automatically generated">
            <a:extLst>
              <a:ext uri="{FF2B5EF4-FFF2-40B4-BE49-F238E27FC236}">
                <a16:creationId xmlns:a16="http://schemas.microsoft.com/office/drawing/2014/main" id="{72FCD1D9-4847-1148-0BE2-E0DD55C6B3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440" t="13830" r="23322" b="10152"/>
          <a:stretch/>
        </p:blipFill>
        <p:spPr>
          <a:xfrm rot="5400000">
            <a:off x="149684" y="1646764"/>
            <a:ext cx="3679583" cy="2305706"/>
          </a:xfrm>
          <a:prstGeom prst="rect">
            <a:avLst/>
          </a:prstGeom>
        </p:spPr>
      </p:pic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AC9DDFE2-41A1-168F-2FFF-D8C07A792A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29604" y="985493"/>
            <a:ext cx="5344137" cy="3653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51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729750" y="392575"/>
            <a:ext cx="710536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" name="圖片 20">
            <a:extLst>
              <a:ext uri="{FF2B5EF4-FFF2-40B4-BE49-F238E27FC236}">
                <a16:creationId xmlns:a16="http://schemas.microsoft.com/office/drawing/2014/main" id="{1B767C36-E3BE-68DF-3316-5A07C6A3C6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33" name="文字版面配置區 1">
            <a:extLst>
              <a:ext uri="{FF2B5EF4-FFF2-40B4-BE49-F238E27FC236}">
                <a16:creationId xmlns:a16="http://schemas.microsoft.com/office/drawing/2014/main" id="{5AF22B6A-1B38-C3A1-03C3-AEB350859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750" y="1587075"/>
            <a:ext cx="7546338" cy="2735543"/>
          </a:xfrm>
        </p:spPr>
        <p:txBody>
          <a:bodyPr/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透過節奏遊戲吸引人練習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的節奏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問答遊戲建立急救觀念及勇氣，更作為正式測驗的流程複習工具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測驗介面清楚展示頻率及深度，配合聲音提示，不僅貼合學生與老師的需求，同時適用於更廣大的受眾，例如視障朋友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文字方塊 5">
            <a:extLst>
              <a:ext uri="{FF2B5EF4-FFF2-40B4-BE49-F238E27FC236}">
                <a16:creationId xmlns:a16="http://schemas.microsoft.com/office/drawing/2014/main" id="{52158775-7DFD-5D4D-15A1-396EB9003641}"/>
              </a:ext>
            </a:extLst>
          </p:cNvPr>
          <p:cNvSpPr txBox="1"/>
          <p:nvPr/>
        </p:nvSpPr>
        <p:spPr>
          <a:xfrm>
            <a:off x="8276088" y="58094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14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781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729750" y="392575"/>
            <a:ext cx="710536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整合介面設計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" name="圖片 20">
            <a:extLst>
              <a:ext uri="{FF2B5EF4-FFF2-40B4-BE49-F238E27FC236}">
                <a16:creationId xmlns:a16="http://schemas.microsoft.com/office/drawing/2014/main" id="{1B767C36-E3BE-68DF-3316-5A07C6A3C6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CC22C4-443A-03AF-B69C-F047552369F5}"/>
              </a:ext>
            </a:extLst>
          </p:cNvPr>
          <p:cNvSpPr txBox="1"/>
          <p:nvPr/>
        </p:nvSpPr>
        <p:spPr>
          <a:xfrm>
            <a:off x="6363063" y="428406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5"/>
              </a:rPr>
              <a:t>Demo video</a:t>
            </a:r>
            <a:endParaRPr lang="zh-TW" altLang="en-US" dirty="0"/>
          </a:p>
        </p:txBody>
      </p:sp>
      <p:sp>
        <p:nvSpPr>
          <p:cNvPr id="33" name="文字版面配置區 1">
            <a:extLst>
              <a:ext uri="{FF2B5EF4-FFF2-40B4-BE49-F238E27FC236}">
                <a16:creationId xmlns:a16="http://schemas.microsoft.com/office/drawing/2014/main" id="{5AF22B6A-1B38-C3A1-03C3-AEB350859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2410" y="2058129"/>
            <a:ext cx="4501644" cy="1436567"/>
          </a:xfrm>
        </p:spPr>
        <p:txBody>
          <a:bodyPr/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整合三大部分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製作簡潔直觀的介面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B57D0542-D272-252D-1FEB-3A4786DEBB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7892" y="1627503"/>
            <a:ext cx="1552323" cy="3361297"/>
          </a:xfrm>
          <a:prstGeom prst="rect">
            <a:avLst/>
          </a:prstGeom>
        </p:spPr>
      </p:pic>
      <p:sp>
        <p:nvSpPr>
          <p:cNvPr id="36" name="文字方塊 5">
            <a:extLst>
              <a:ext uri="{FF2B5EF4-FFF2-40B4-BE49-F238E27FC236}">
                <a16:creationId xmlns:a16="http://schemas.microsoft.com/office/drawing/2014/main" id="{52158775-7DFD-5D4D-15A1-396EB9003641}"/>
              </a:ext>
            </a:extLst>
          </p:cNvPr>
          <p:cNvSpPr txBox="1"/>
          <p:nvPr/>
        </p:nvSpPr>
        <p:spPr>
          <a:xfrm>
            <a:off x="8276088" y="58094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15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4372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729750" y="392575"/>
            <a:ext cx="710536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整合介面設計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" name="圖片 20">
            <a:extLst>
              <a:ext uri="{FF2B5EF4-FFF2-40B4-BE49-F238E27FC236}">
                <a16:creationId xmlns:a16="http://schemas.microsoft.com/office/drawing/2014/main" id="{1B767C36-E3BE-68DF-3316-5A07C6A3C6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CC22C4-443A-03AF-B69C-F047552369F5}"/>
              </a:ext>
            </a:extLst>
          </p:cNvPr>
          <p:cNvSpPr txBox="1"/>
          <p:nvPr/>
        </p:nvSpPr>
        <p:spPr>
          <a:xfrm>
            <a:off x="3222200" y="4828339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5"/>
              </a:rPr>
              <a:t>Prototyping</a:t>
            </a:r>
            <a:endParaRPr lang="zh-TW" altLang="en-US" dirty="0"/>
          </a:p>
        </p:txBody>
      </p:sp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EA79196-0B5D-2C3F-AA11-5F1E824FA9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4053" y="1677515"/>
            <a:ext cx="1455122" cy="3150824"/>
          </a:xfrm>
          <a:prstGeom prst="rect">
            <a:avLst/>
          </a:prstGeom>
        </p:spPr>
      </p:pic>
      <p:pic>
        <p:nvPicPr>
          <p:cNvPr id="10" name="Picture 9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CD867F9-109A-CE83-4EEA-C1A5E20129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39821" y="1677515"/>
            <a:ext cx="1455122" cy="3150824"/>
          </a:xfrm>
          <a:prstGeom prst="rect">
            <a:avLst/>
          </a:prstGeom>
        </p:spPr>
      </p:pic>
      <p:pic>
        <p:nvPicPr>
          <p:cNvPr id="12" name="Picture 11" descr="Logo, icon&#10;&#10;Description automatically generated with medium confidence">
            <a:extLst>
              <a:ext uri="{FF2B5EF4-FFF2-40B4-BE49-F238E27FC236}">
                <a16:creationId xmlns:a16="http://schemas.microsoft.com/office/drawing/2014/main" id="{C22A26E2-85F7-3937-2313-614C9A53B8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23291" y="1677515"/>
            <a:ext cx="1455122" cy="3150824"/>
          </a:xfrm>
          <a:prstGeom prst="rect">
            <a:avLst/>
          </a:prstGeom>
        </p:spPr>
      </p:pic>
      <p:sp>
        <p:nvSpPr>
          <p:cNvPr id="24" name="文字方塊 5">
            <a:extLst>
              <a:ext uri="{FF2B5EF4-FFF2-40B4-BE49-F238E27FC236}">
                <a16:creationId xmlns:a16="http://schemas.microsoft.com/office/drawing/2014/main" id="{4D827AFB-6E13-0BD8-AA6B-F829BC15882B}"/>
              </a:ext>
            </a:extLst>
          </p:cNvPr>
          <p:cNvSpPr txBox="1"/>
          <p:nvPr/>
        </p:nvSpPr>
        <p:spPr>
          <a:xfrm>
            <a:off x="8276088" y="58094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16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09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729750" y="392575"/>
            <a:ext cx="710536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大數據判斷資料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42D72B-9C7A-D3AC-885B-72257323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750" y="1772341"/>
            <a:ext cx="7323580" cy="2724300"/>
          </a:xfrm>
        </p:spPr>
        <p:txBody>
          <a:bodyPr/>
          <a:lstStyle/>
          <a:p>
            <a:r>
              <a:rPr lang="zh-TW" altLang="en-US" sz="2400" b="0" i="0" dirty="0">
                <a:solidFill>
                  <a:srgbClr val="050505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在未來我們期望可以將數個遊戲結合，做成選單式的遊戲套組，並結合大數據與</a:t>
            </a:r>
            <a:r>
              <a:rPr lang="en-US" altLang="zh-TW" sz="2400" b="0" i="0" dirty="0">
                <a:solidFill>
                  <a:srgbClr val="050505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2400" b="0" i="0" dirty="0">
                <a:solidFill>
                  <a:srgbClr val="050505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判斷，分析波型，得到精確的深度，讓</a:t>
            </a:r>
            <a:r>
              <a:rPr lang="en-US" altLang="zh-TW" sz="2400" b="0" i="0" dirty="0">
                <a:solidFill>
                  <a:srgbClr val="050505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2400" b="0" i="0" dirty="0">
                <a:solidFill>
                  <a:srgbClr val="050505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更加普及並做到協助老師們在課堂上教學的目的。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1B767C36-E3BE-68DF-3316-5A07C6A3C6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23" name="文字方塊 5">
            <a:extLst>
              <a:ext uri="{FF2B5EF4-FFF2-40B4-BE49-F238E27FC236}">
                <a16:creationId xmlns:a16="http://schemas.microsoft.com/office/drawing/2014/main" id="{1F41BA04-5D2B-5EA5-FC19-C96BDC17A68C}"/>
              </a:ext>
            </a:extLst>
          </p:cNvPr>
          <p:cNvSpPr txBox="1"/>
          <p:nvPr/>
        </p:nvSpPr>
        <p:spPr>
          <a:xfrm>
            <a:off x="8276088" y="58094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17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1900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729750" y="392575"/>
            <a:ext cx="710536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線上教學的輔助工具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42D72B-9C7A-D3AC-885B-72257323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750" y="1772341"/>
            <a:ext cx="7323580" cy="2724300"/>
          </a:xfrm>
        </p:spPr>
        <p:txBody>
          <a:bodyPr/>
          <a:lstStyle/>
          <a:p>
            <a:r>
              <a:rPr lang="zh-TW" altLang="en-US" sz="2400" b="0" i="0" dirty="0">
                <a:solidFill>
                  <a:srgbClr val="050505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學生可以透過</a:t>
            </a:r>
            <a:r>
              <a:rPr lang="en-US" altLang="zh-TW" sz="2400" b="0" i="0" dirty="0">
                <a:solidFill>
                  <a:srgbClr val="050505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2400" b="0" i="0" dirty="0">
                <a:solidFill>
                  <a:srgbClr val="050505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及簡易安妮在家達到自學</a:t>
            </a:r>
            <a:r>
              <a:rPr lang="en-US" altLang="zh-TW" sz="2400" b="0" i="0" dirty="0">
                <a:solidFill>
                  <a:srgbClr val="050505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2400" b="0" i="0" dirty="0">
                <a:solidFill>
                  <a:srgbClr val="050505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或是幫助遠距教學進行</a:t>
            </a:r>
            <a:endParaRPr lang="en-US" altLang="zh-TW" sz="2400" b="0" i="0" dirty="0">
              <a:solidFill>
                <a:srgbClr val="050505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老師在課堂上可以有輔助工具清楚顯示頻率與速度，同時提供分數做為參考依據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1B767C36-E3BE-68DF-3316-5A07C6A3C6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23" name="文字方塊 5">
            <a:extLst>
              <a:ext uri="{FF2B5EF4-FFF2-40B4-BE49-F238E27FC236}">
                <a16:creationId xmlns:a16="http://schemas.microsoft.com/office/drawing/2014/main" id="{1F41BA04-5D2B-5EA5-FC19-C96BDC17A68C}"/>
              </a:ext>
            </a:extLst>
          </p:cNvPr>
          <p:cNvSpPr txBox="1"/>
          <p:nvPr/>
        </p:nvSpPr>
        <p:spPr>
          <a:xfrm>
            <a:off x="8276088" y="58094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18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8234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動機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為何大眾需要練習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42D72B-9C7A-D3AC-885B-72257323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3" y="1537988"/>
            <a:ext cx="6826391" cy="2724300"/>
          </a:xfrm>
        </p:spPr>
        <p:txBody>
          <a:bodyPr/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有助於提升急救存活率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訓練時教練、道具與學員數比例懸殊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學習急救技巧後還是不敢實施</a:t>
            </a: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84CA3DEB-EA47-6EEB-1F0A-2436B09D8E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F2E87277-A561-B87A-C51B-EC89A7C062AB}"/>
              </a:ext>
            </a:extLst>
          </p:cNvPr>
          <p:cNvSpPr txBox="1"/>
          <p:nvPr/>
        </p:nvSpPr>
        <p:spPr>
          <a:xfrm>
            <a:off x="8353302" y="58612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729750" y="392575"/>
            <a:ext cx="710536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作品連結統整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42D72B-9C7A-D3AC-885B-72257323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2245" y="1285123"/>
            <a:ext cx="7323580" cy="2724300"/>
          </a:xfrm>
        </p:spPr>
        <p:txBody>
          <a:bodyPr/>
          <a:lstStyle/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Rhythm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game demo video</a:t>
            </a:r>
            <a:endParaRPr lang="en-US" altLang="zh-TW" dirty="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Play Rhythm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game</a:t>
            </a:r>
            <a:endParaRPr lang="en-US" altLang="zh-TW" dirty="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Quiz Game </a:t>
            </a:r>
            <a:r>
              <a:rPr lang="en-US" altLang="zh-TW" dirty="0" err="1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vedio</a:t>
            </a:r>
            <a:endParaRPr lang="en-US" altLang="zh-TW" dirty="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Play Quiz game</a:t>
            </a:r>
            <a:endParaRPr lang="en-US" altLang="zh-TW" dirty="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7"/>
              </a:rPr>
              <a:t>題庫連結</a:t>
            </a:r>
            <a:endParaRPr lang="en-US" altLang="zh-TW" dirty="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8"/>
              </a:rPr>
              <a:t>Teacher’s Helper demo video</a:t>
            </a:r>
            <a:endParaRPr lang="en-US" altLang="zh-TW" dirty="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9"/>
              </a:rPr>
              <a:t>Teacher’s Helper game</a:t>
            </a:r>
            <a:endParaRPr lang="en-US" altLang="zh-TW" dirty="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10"/>
              </a:rPr>
              <a:t>整合介面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10"/>
              </a:rPr>
              <a:t>demo</a:t>
            </a:r>
            <a:endParaRPr lang="en-US" altLang="zh-TW" dirty="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11"/>
              </a:rPr>
              <a:t>整合介面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11"/>
              </a:rPr>
              <a:t>prototyping</a:t>
            </a:r>
            <a:endParaRPr lang="en-US" altLang="zh-TW" dirty="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0" i="0" dirty="0">
              <a:solidFill>
                <a:srgbClr val="050505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1B767C36-E3BE-68DF-3316-5A07C6A3C60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23" name="文字方塊 5">
            <a:extLst>
              <a:ext uri="{FF2B5EF4-FFF2-40B4-BE49-F238E27FC236}">
                <a16:creationId xmlns:a16="http://schemas.microsoft.com/office/drawing/2014/main" id="{1F41BA04-5D2B-5EA5-FC19-C96BDC17A68C}"/>
              </a:ext>
            </a:extLst>
          </p:cNvPr>
          <p:cNvSpPr txBox="1"/>
          <p:nvPr/>
        </p:nvSpPr>
        <p:spPr>
          <a:xfrm>
            <a:off x="8276088" y="58094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19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6371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729750" y="392575"/>
            <a:ext cx="710536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作品連結統整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42D72B-9C7A-D3AC-885B-72257323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2245" y="1634039"/>
            <a:ext cx="7323580" cy="2724300"/>
          </a:xfrm>
        </p:spPr>
        <p:txBody>
          <a:bodyPr/>
          <a:lstStyle/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Rhythm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game demo video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https://reurl.cc/GxW7gp</a:t>
            </a:r>
          </a:p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Play Rhythm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game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https://reurl.cc/RrxARZ</a:t>
            </a:r>
          </a:p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Quiz Game </a:t>
            </a:r>
            <a:r>
              <a:rPr lang="en-US" altLang="zh-TW" dirty="0" err="1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vedio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https://reurl.cc/an2QRl</a:t>
            </a:r>
          </a:p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Play Quiz game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https://reurl.cc/rDMpoZ</a:t>
            </a:r>
          </a:p>
          <a:p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題庫連結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https://a-biann.notion.site/86fec7819a3d404ca08fe2790306a2a1</a:t>
            </a:r>
            <a:endParaRPr lang="en-US" altLang="zh-TW" sz="2400" dirty="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0" i="0" dirty="0">
              <a:solidFill>
                <a:srgbClr val="050505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1B767C36-E3BE-68DF-3316-5A07C6A3C6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23" name="文字方塊 5">
            <a:extLst>
              <a:ext uri="{FF2B5EF4-FFF2-40B4-BE49-F238E27FC236}">
                <a16:creationId xmlns:a16="http://schemas.microsoft.com/office/drawing/2014/main" id="{1F41BA04-5D2B-5EA5-FC19-C96BDC17A68C}"/>
              </a:ext>
            </a:extLst>
          </p:cNvPr>
          <p:cNvSpPr txBox="1"/>
          <p:nvPr/>
        </p:nvSpPr>
        <p:spPr>
          <a:xfrm>
            <a:off x="8276088" y="58094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19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037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729750" y="392575"/>
            <a:ext cx="710536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作品連結統整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42D72B-9C7A-D3AC-885B-72257323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2245" y="1886702"/>
            <a:ext cx="7323580" cy="1927308"/>
          </a:xfrm>
        </p:spPr>
        <p:txBody>
          <a:bodyPr/>
          <a:lstStyle/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Teacher’s Helper demo video : https://reurl.cc/6ZrWkd</a:t>
            </a:r>
          </a:p>
          <a:p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Teacher’s Helper game : https://reurl.cc/41ZE8v</a:t>
            </a:r>
          </a:p>
          <a:p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整合介面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demo : https://reurl.cc/M0qrDK</a:t>
            </a:r>
          </a:p>
          <a:p>
            <a:r>
              <a:rPr lang="zh-TW" altLang="en-US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整合介面</a:t>
            </a:r>
            <a:r>
              <a:rPr lang="en-US" altLang="zh-TW" dirty="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prototyping : https://reurl.cc/OA9de7</a:t>
            </a: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1B767C36-E3BE-68DF-3316-5A07C6A3C6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23" name="文字方塊 5">
            <a:extLst>
              <a:ext uri="{FF2B5EF4-FFF2-40B4-BE49-F238E27FC236}">
                <a16:creationId xmlns:a16="http://schemas.microsoft.com/office/drawing/2014/main" id="{1F41BA04-5D2B-5EA5-FC19-C96BDC17A68C}"/>
              </a:ext>
            </a:extLst>
          </p:cNvPr>
          <p:cNvSpPr txBox="1"/>
          <p:nvPr/>
        </p:nvSpPr>
        <p:spPr>
          <a:xfrm>
            <a:off x="8276088" y="580941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19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4131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76270" y="119925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indent="0">
              <a:lnSpc>
                <a:spcPts val="4700"/>
              </a:lnSpc>
              <a:buNone/>
            </a:pPr>
            <a:r>
              <a:rPr lang="zh-TW" altLang="en-US" sz="3600" i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希望透過遊戲方式</a:t>
            </a:r>
            <a:endParaRPr lang="en-US" altLang="zh-TW" sz="3600" i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8100" indent="0">
              <a:lnSpc>
                <a:spcPts val="4700"/>
              </a:lnSpc>
              <a:buNone/>
            </a:pPr>
            <a:r>
              <a:rPr lang="zh-TW" altLang="en-US" sz="3600" i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推廣急救觀念</a:t>
            </a:r>
            <a:endParaRPr lang="en-US" altLang="zh-TW" sz="3600" i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8100" indent="0">
              <a:lnSpc>
                <a:spcPts val="4700"/>
              </a:lnSpc>
              <a:buNone/>
            </a:pPr>
            <a:r>
              <a:rPr lang="zh-TW" altLang="en-US" sz="3600" i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讓學生能勇於實施</a:t>
            </a:r>
            <a:r>
              <a:rPr lang="en-US" altLang="zh-TW" sz="3600" i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</a:p>
          <a:p>
            <a:pPr marL="38100" indent="0" algn="r">
              <a:lnSpc>
                <a:spcPts val="4700"/>
              </a:lnSpc>
              <a:buNone/>
            </a:pPr>
            <a:r>
              <a:rPr lang="en-US" altLang="zh-TW" sz="1600" i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NCTU Baby Makers</a:t>
            </a:r>
            <a:endParaRPr lang="en-US" altLang="zh-TW" sz="1600" i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建立完善的認識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流程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42D72B-9C7A-D3AC-885B-72257323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537988"/>
            <a:ext cx="1855036" cy="1334521"/>
          </a:xfrm>
        </p:spPr>
        <p:txBody>
          <a:bodyPr/>
          <a:lstStyle/>
          <a:p>
            <a:pPr marL="101600" indent="0" algn="ctr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初步透過認識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84CA3DEB-EA47-6EEB-1F0A-2436B09D8E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F2E87277-A561-B87A-C51B-EC89A7C062AB}"/>
              </a:ext>
            </a:extLst>
          </p:cNvPr>
          <p:cNvSpPr txBox="1"/>
          <p:nvPr/>
        </p:nvSpPr>
        <p:spPr>
          <a:xfrm>
            <a:off x="8353302" y="58612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2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" name="文字版面配置區 2">
            <a:extLst>
              <a:ext uri="{FF2B5EF4-FFF2-40B4-BE49-F238E27FC236}">
                <a16:creationId xmlns:a16="http://schemas.microsoft.com/office/drawing/2014/main" id="{F640C42A-9379-3FCE-F388-4563A57F9BD9}"/>
              </a:ext>
            </a:extLst>
          </p:cNvPr>
          <p:cNvSpPr txBox="1">
            <a:spLocks/>
          </p:cNvSpPr>
          <p:nvPr/>
        </p:nvSpPr>
        <p:spPr>
          <a:xfrm>
            <a:off x="3443475" y="1533370"/>
            <a:ext cx="1855036" cy="13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▰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01600" indent="0" algn="ctr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建立急救知識以及敢做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文字版面配置區 2">
            <a:extLst>
              <a:ext uri="{FF2B5EF4-FFF2-40B4-BE49-F238E27FC236}">
                <a16:creationId xmlns:a16="http://schemas.microsoft.com/office/drawing/2014/main" id="{9966A9FA-6D1E-1E20-1E3B-2B322D229F00}"/>
              </a:ext>
            </a:extLst>
          </p:cNvPr>
          <p:cNvSpPr txBox="1">
            <a:spLocks/>
          </p:cNvSpPr>
          <p:nvPr/>
        </p:nvSpPr>
        <p:spPr>
          <a:xfrm>
            <a:off x="6072675" y="1533369"/>
            <a:ext cx="1855036" cy="1334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▰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2000"/>
              <a:buFont typeface="Roboto Condensed Light"/>
              <a:buChar char="▻"/>
              <a:defRPr sz="20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01600" indent="0" algn="ctr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友善介面及機制的教育訓練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52DB6D-9E12-D432-42F1-CC936FFAC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666" y="2123334"/>
            <a:ext cx="2683011" cy="2683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9357169-DBCC-9A31-1327-C2C2C2921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8339" y="2534806"/>
            <a:ext cx="1717092" cy="1717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DF2BC04-F208-A660-51D6-F4954F55F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3245" y="2682586"/>
            <a:ext cx="1569312" cy="1569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9519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4" y="392575"/>
            <a:ext cx="710536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1-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以音樂遊戲提高孩童急救知識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42D72B-9C7A-D3AC-885B-72257323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2724" y="1825711"/>
            <a:ext cx="3718982" cy="2724300"/>
          </a:xfrm>
        </p:spPr>
        <p:txBody>
          <a:bodyPr/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更多更日常的練習，隨時隨地都可以練習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音樂節奏對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實作有輔助效果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 descr="Bee Gee's - Staying Alive CPR - Scientific Animations">
            <a:extLst>
              <a:ext uri="{FF2B5EF4-FFF2-40B4-BE49-F238E27FC236}">
                <a16:creationId xmlns:a16="http://schemas.microsoft.com/office/drawing/2014/main" id="{AF7C73CE-BB4E-777D-C659-391CA7B30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6954" y="1770461"/>
            <a:ext cx="4482845" cy="2530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748FD633-4297-1133-C5BC-EBFA7F82F0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FE27D3E6-1D7C-07E8-2A0F-85F2190DA89D}"/>
              </a:ext>
            </a:extLst>
          </p:cNvPr>
          <p:cNvSpPr txBox="1"/>
          <p:nvPr/>
        </p:nvSpPr>
        <p:spPr>
          <a:xfrm>
            <a:off x="8353302" y="58612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105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729750" y="392575"/>
            <a:ext cx="710536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2-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問答遊戲認識相關知識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42D72B-9C7A-D3AC-885B-72257323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750" y="1772341"/>
            <a:ext cx="3670807" cy="2724300"/>
          </a:xfrm>
        </p:spPr>
        <p:txBody>
          <a:bodyPr/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包含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流程、知識、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AED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使用等題目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01600" indent="0">
              <a:buNone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訓練節奏感後更進一步認識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1B767C36-E3BE-68DF-3316-5A07C6A3C6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22A3F884-47A2-0A9D-2C7C-29A48A68E494}"/>
              </a:ext>
            </a:extLst>
          </p:cNvPr>
          <p:cNvSpPr txBox="1"/>
          <p:nvPr/>
        </p:nvSpPr>
        <p:spPr>
          <a:xfrm>
            <a:off x="8353302" y="58612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4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4F400AA-2F17-87F9-25C9-494A261B5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343" y="2276666"/>
            <a:ext cx="1928692" cy="1928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4127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729750" y="392575"/>
            <a:ext cx="710536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3-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使用感測器解決時數、道具問題</a:t>
            </a:r>
            <a:endParaRPr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42D72B-9C7A-D3AC-885B-72257323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8356" y="1595608"/>
            <a:ext cx="6826391" cy="2724300"/>
          </a:xfrm>
        </p:spPr>
        <p:txBody>
          <a:bodyPr/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只要在手上綁 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Rabboni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即可使用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設計教育訓練時可以用的音樂遊戲輔助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50" name="Picture 2" descr="Rabboni懶人包– Hol Don">
            <a:extLst>
              <a:ext uri="{FF2B5EF4-FFF2-40B4-BE49-F238E27FC236}">
                <a16:creationId xmlns:a16="http://schemas.microsoft.com/office/drawing/2014/main" id="{A4B44BCF-A11B-8014-A6F1-62FBC98390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6954" y="2876874"/>
            <a:ext cx="2153295" cy="2266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46BE5D7-412B-4B44-8946-C6C210B4C1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" t="23201" r="63590" b="44106"/>
          <a:stretch/>
        </p:blipFill>
        <p:spPr bwMode="auto">
          <a:xfrm>
            <a:off x="1218950" y="3069358"/>
            <a:ext cx="2402236" cy="168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1B767C36-E3BE-68DF-3316-5A07C6A3C60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22A3F884-47A2-0A9D-2C7C-29A48A68E494}"/>
              </a:ext>
            </a:extLst>
          </p:cNvPr>
          <p:cNvSpPr txBox="1"/>
          <p:nvPr/>
        </p:nvSpPr>
        <p:spPr>
          <a:xfrm>
            <a:off x="8353302" y="58612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5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057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37EE777C-01C2-0717-A316-85644AC28E24}"/>
              </a:ext>
            </a:extLst>
          </p:cNvPr>
          <p:cNvSpPr txBox="1"/>
          <p:nvPr/>
        </p:nvSpPr>
        <p:spPr>
          <a:xfrm>
            <a:off x="364210" y="15498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作品特色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6FCA1502-1465-DDD5-9089-E70D3AEFD53A}"/>
              </a:ext>
            </a:extLst>
          </p:cNvPr>
          <p:cNvSpPr/>
          <p:nvPr/>
        </p:nvSpPr>
        <p:spPr>
          <a:xfrm>
            <a:off x="364210" y="1689456"/>
            <a:ext cx="2521650" cy="249834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隨時隨地練習</a:t>
            </a:r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節奏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61FC70A-4028-AF9F-1791-8D91442A19F9}"/>
              </a:ext>
            </a:extLst>
          </p:cNvPr>
          <p:cNvSpPr/>
          <p:nvPr/>
        </p:nvSpPr>
        <p:spPr>
          <a:xfrm>
            <a:off x="6258140" y="1689454"/>
            <a:ext cx="2521650" cy="2498345"/>
          </a:xfrm>
          <a:prstGeom prst="round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音樂節奏輔助課堂教育訓練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166BCB3-6036-7054-5743-BB6D5D6F7D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47C41CE3-A44B-2628-1F8D-7F0EA8453383}"/>
              </a:ext>
            </a:extLst>
          </p:cNvPr>
          <p:cNvSpPr txBox="1"/>
          <p:nvPr/>
        </p:nvSpPr>
        <p:spPr>
          <a:xfrm>
            <a:off x="8353302" y="58612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6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矩形: 圓角 7">
            <a:extLst>
              <a:ext uri="{FF2B5EF4-FFF2-40B4-BE49-F238E27FC236}">
                <a16:creationId xmlns:a16="http://schemas.microsoft.com/office/drawing/2014/main" id="{52E7D47C-E04D-3A5A-8977-B79C66F0193F}"/>
              </a:ext>
            </a:extLst>
          </p:cNvPr>
          <p:cNvSpPr/>
          <p:nvPr/>
        </p:nvSpPr>
        <p:spPr>
          <a:xfrm>
            <a:off x="3311175" y="1689454"/>
            <a:ext cx="2521650" cy="2498345"/>
          </a:xfrm>
          <a:prstGeom prst="roundRect">
            <a:avLst/>
          </a:prstGeom>
          <a:solidFill>
            <a:srgbClr val="F9D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知識問答遊戲</a:t>
            </a:r>
          </a:p>
        </p:txBody>
      </p:sp>
    </p:spTree>
    <p:extLst>
      <p:ext uri="{BB962C8B-B14F-4D97-AF65-F5344CB8AC3E}">
        <p14:creationId xmlns:p14="http://schemas.microsoft.com/office/powerpoint/2010/main" val="905999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37EE777C-01C2-0717-A316-85644AC28E24}"/>
              </a:ext>
            </a:extLst>
          </p:cNvPr>
          <p:cNvSpPr txBox="1"/>
          <p:nvPr/>
        </p:nvSpPr>
        <p:spPr>
          <a:xfrm>
            <a:off x="364210" y="15498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如何達成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84B86E4-5DC1-47AC-1F9D-C651C014AE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0853FECC-D665-7E05-F29C-E1DB73B57D30}"/>
              </a:ext>
            </a:extLst>
          </p:cNvPr>
          <p:cNvSpPr txBox="1"/>
          <p:nvPr/>
        </p:nvSpPr>
        <p:spPr>
          <a:xfrm>
            <a:off x="8353302" y="58612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7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C2C64024-1E3F-2760-5312-B3D3B42CF00B}"/>
              </a:ext>
            </a:extLst>
          </p:cNvPr>
          <p:cNvGrpSpPr/>
          <p:nvPr/>
        </p:nvGrpSpPr>
        <p:grpSpPr>
          <a:xfrm>
            <a:off x="468792" y="1232456"/>
            <a:ext cx="1489635" cy="1067325"/>
            <a:chOff x="734663" y="1223132"/>
            <a:chExt cx="1660872" cy="1275460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D251588A-6793-447A-EBB9-DE5C5C85DB15}"/>
                </a:ext>
              </a:extLst>
            </p:cNvPr>
            <p:cNvSpPr/>
            <p:nvPr/>
          </p:nvSpPr>
          <p:spPr>
            <a:xfrm>
              <a:off x="734663" y="1223132"/>
              <a:ext cx="1660872" cy="853641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隨時隨地練習</a:t>
              </a:r>
              <a:r>
                <a:rPr lang="en-US" altLang="zh-TW" sz="1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CPR</a:t>
              </a:r>
              <a:r>
                <a:rPr lang="zh-TW" altLang="en-US" sz="1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節奏</a:t>
              </a:r>
            </a:p>
          </p:txBody>
        </p:sp>
        <p:sp>
          <p:nvSpPr>
            <p:cNvPr id="7" name="矩形: 圓角 6">
              <a:extLst>
                <a:ext uri="{FF2B5EF4-FFF2-40B4-BE49-F238E27FC236}">
                  <a16:creationId xmlns:a16="http://schemas.microsoft.com/office/drawing/2014/main" id="{32974F8C-6C1B-4B9D-2E69-2253C3713659}"/>
                </a:ext>
              </a:extLst>
            </p:cNvPr>
            <p:cNvSpPr/>
            <p:nvPr/>
          </p:nvSpPr>
          <p:spPr>
            <a:xfrm>
              <a:off x="734663" y="2144930"/>
              <a:ext cx="1660872" cy="35366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音樂遊戲</a:t>
              </a: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30FE4A18-25D0-AB5E-5DD9-0DCD18DB4E58}"/>
              </a:ext>
            </a:extLst>
          </p:cNvPr>
          <p:cNvGrpSpPr/>
          <p:nvPr/>
        </p:nvGrpSpPr>
        <p:grpSpPr>
          <a:xfrm>
            <a:off x="4630539" y="1232457"/>
            <a:ext cx="1489635" cy="1067325"/>
            <a:chOff x="734663" y="1223132"/>
            <a:chExt cx="1660872" cy="1275460"/>
          </a:xfrm>
        </p:grpSpPr>
        <p:sp>
          <p:nvSpPr>
            <p:cNvPr id="10" name="矩形: 圓角 9">
              <a:extLst>
                <a:ext uri="{FF2B5EF4-FFF2-40B4-BE49-F238E27FC236}">
                  <a16:creationId xmlns:a16="http://schemas.microsoft.com/office/drawing/2014/main" id="{9A9B2298-4641-30E6-125D-B6923AF55D4F}"/>
                </a:ext>
              </a:extLst>
            </p:cNvPr>
            <p:cNvSpPr/>
            <p:nvPr/>
          </p:nvSpPr>
          <p:spPr>
            <a:xfrm>
              <a:off x="734663" y="1223132"/>
              <a:ext cx="1660872" cy="853641"/>
            </a:xfrm>
            <a:prstGeom prst="round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音樂節奏輔助課堂教育訓練</a:t>
              </a:r>
            </a:p>
          </p:txBody>
        </p:sp>
        <p:sp>
          <p:nvSpPr>
            <p:cNvPr id="11" name="矩形: 圓角 10">
              <a:extLst>
                <a:ext uri="{FF2B5EF4-FFF2-40B4-BE49-F238E27FC236}">
                  <a16:creationId xmlns:a16="http://schemas.microsoft.com/office/drawing/2014/main" id="{41844C5E-16E8-F3C3-F76A-E64A8547F3A1}"/>
                </a:ext>
              </a:extLst>
            </p:cNvPr>
            <p:cNvSpPr/>
            <p:nvPr/>
          </p:nvSpPr>
          <p:spPr>
            <a:xfrm>
              <a:off x="734663" y="2144930"/>
              <a:ext cx="1660872" cy="353662"/>
            </a:xfrm>
            <a:prstGeom prst="roundRect">
              <a:avLst/>
            </a:pr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CPR</a:t>
              </a:r>
              <a:r>
                <a:rPr lang="zh-TW" altLang="en-US" sz="1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訓練</a:t>
              </a:r>
            </a:p>
          </p:txBody>
        </p:sp>
      </p:grp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EF97A547-2E98-8A1D-D23A-1E80CDBCFD07}"/>
              </a:ext>
            </a:extLst>
          </p:cNvPr>
          <p:cNvSpPr/>
          <p:nvPr/>
        </p:nvSpPr>
        <p:spPr>
          <a:xfrm>
            <a:off x="468792" y="2942890"/>
            <a:ext cx="1489635" cy="55168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 3.7.5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E6A6A185-C058-0758-770E-5F826608A1B7}"/>
              </a:ext>
            </a:extLst>
          </p:cNvPr>
          <p:cNvSpPr/>
          <p:nvPr/>
        </p:nvSpPr>
        <p:spPr>
          <a:xfrm>
            <a:off x="7290938" y="2942891"/>
            <a:ext cx="1489635" cy="538963"/>
          </a:xfrm>
          <a:prstGeom prst="roundRect">
            <a:avLst/>
          </a:prstGeom>
          <a:solidFill>
            <a:schemeClr val="accent4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Rabboni</a:t>
            </a:r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SDK 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182C7EF8-FB53-C3D2-83C7-351AAA7B6087}"/>
              </a:ext>
            </a:extLst>
          </p:cNvPr>
          <p:cNvSpPr/>
          <p:nvPr/>
        </p:nvSpPr>
        <p:spPr>
          <a:xfrm>
            <a:off x="468792" y="4178685"/>
            <a:ext cx="1489635" cy="55627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Kivy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960513AD-76EA-813C-C4D1-C96F3CA94EE4}"/>
              </a:ext>
            </a:extLst>
          </p:cNvPr>
          <p:cNvSpPr/>
          <p:nvPr/>
        </p:nvSpPr>
        <p:spPr>
          <a:xfrm>
            <a:off x="7290155" y="4178685"/>
            <a:ext cx="1489635" cy="556279"/>
          </a:xfrm>
          <a:prstGeom prst="roundRect">
            <a:avLst/>
          </a:prstGeom>
          <a:solidFill>
            <a:schemeClr val="accent4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硬體裝置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84690A37-16E9-9C9B-965F-50FCA8539297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>
            <a:off x="1213610" y="2299781"/>
            <a:ext cx="0" cy="6431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39A0DAC3-F330-CC2D-8C4A-F6663A80979E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>
            <a:off x="1213610" y="3494571"/>
            <a:ext cx="0" cy="6841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5DD17686-3BFF-DC06-CD11-3E4549D0E065}"/>
              </a:ext>
            </a:extLst>
          </p:cNvPr>
          <p:cNvSpPr/>
          <p:nvPr/>
        </p:nvSpPr>
        <p:spPr>
          <a:xfrm>
            <a:off x="4630539" y="2942891"/>
            <a:ext cx="1489635" cy="538963"/>
          </a:xfrm>
          <a:prstGeom prst="roundRect">
            <a:avLst/>
          </a:prstGeom>
          <a:solidFill>
            <a:schemeClr val="accent4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 3.7.5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A6430C83-BF5F-978B-A903-607EB729C8B1}"/>
              </a:ext>
            </a:extLst>
          </p:cNvPr>
          <p:cNvSpPr/>
          <p:nvPr/>
        </p:nvSpPr>
        <p:spPr>
          <a:xfrm>
            <a:off x="4630539" y="4178685"/>
            <a:ext cx="1489635" cy="556279"/>
          </a:xfrm>
          <a:prstGeom prst="roundRect">
            <a:avLst/>
          </a:prstGeom>
          <a:solidFill>
            <a:schemeClr val="accent4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Pygame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22F78F6C-603C-4EC3-08C5-F0DA3B76C4A4}"/>
              </a:ext>
            </a:extLst>
          </p:cNvPr>
          <p:cNvCxnSpPr>
            <a:cxnSpLocks/>
            <a:stCxn id="11" idx="2"/>
            <a:endCxn id="24" idx="0"/>
          </p:cNvCxnSpPr>
          <p:nvPr/>
        </p:nvCxnSpPr>
        <p:spPr>
          <a:xfrm>
            <a:off x="5375357" y="2299782"/>
            <a:ext cx="0" cy="6431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B08FEF9C-AD1E-EF3A-50D5-99ABE99BB802}"/>
              </a:ext>
            </a:extLst>
          </p:cNvPr>
          <p:cNvCxnSpPr>
            <a:cxnSpLocks/>
            <a:stCxn id="24" idx="2"/>
            <a:endCxn id="25" idx="0"/>
          </p:cNvCxnSpPr>
          <p:nvPr/>
        </p:nvCxnSpPr>
        <p:spPr>
          <a:xfrm>
            <a:off x="5375357" y="3481854"/>
            <a:ext cx="0" cy="6968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E4C1C681-88A0-FD60-FCCF-C4E02D3777C6}"/>
              </a:ext>
            </a:extLst>
          </p:cNvPr>
          <p:cNvCxnSpPr>
            <a:cxnSpLocks/>
            <a:stCxn id="15" idx="0"/>
            <a:endCxn id="13" idx="2"/>
          </p:cNvCxnSpPr>
          <p:nvPr/>
        </p:nvCxnSpPr>
        <p:spPr>
          <a:xfrm flipV="1">
            <a:off x="8034973" y="3481854"/>
            <a:ext cx="783" cy="6968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22D42D31-CC1F-78F2-6678-9187A9634537}"/>
              </a:ext>
            </a:extLst>
          </p:cNvPr>
          <p:cNvSpPr txBox="1"/>
          <p:nvPr/>
        </p:nvSpPr>
        <p:spPr>
          <a:xfrm>
            <a:off x="1344281" y="3655315"/>
            <a:ext cx="1614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/>
              <a:t>按鍵遊戲</a:t>
            </a:r>
            <a:endParaRPr lang="en-US" altLang="zh-TW" sz="1200" dirty="0"/>
          </a:p>
          <a:p>
            <a:r>
              <a:rPr lang="zh-TW" altLang="en-US" sz="1200" dirty="0"/>
              <a:t>用電腦模擬手機介面</a:t>
            </a: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97749A79-7B19-5F85-D3C8-3FE1735D7F1E}"/>
              </a:ext>
            </a:extLst>
          </p:cNvPr>
          <p:cNvSpPr txBox="1"/>
          <p:nvPr/>
        </p:nvSpPr>
        <p:spPr>
          <a:xfrm>
            <a:off x="6339768" y="2964745"/>
            <a:ext cx="8097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/>
              <a:t>感測動作</a:t>
            </a:r>
          </a:p>
        </p:txBody>
      </p:sp>
      <p:cxnSp>
        <p:nvCxnSpPr>
          <p:cNvPr id="57" name="直線單箭頭接點 56">
            <a:extLst>
              <a:ext uri="{FF2B5EF4-FFF2-40B4-BE49-F238E27FC236}">
                <a16:creationId xmlns:a16="http://schemas.microsoft.com/office/drawing/2014/main" id="{810C8E67-7616-721A-F1EC-87E9F13A21FE}"/>
              </a:ext>
            </a:extLst>
          </p:cNvPr>
          <p:cNvCxnSpPr>
            <a:cxnSpLocks/>
            <a:stCxn id="13" idx="1"/>
            <a:endCxn id="24" idx="3"/>
          </p:cNvCxnSpPr>
          <p:nvPr/>
        </p:nvCxnSpPr>
        <p:spPr>
          <a:xfrm flipH="1">
            <a:off x="6120174" y="3212373"/>
            <a:ext cx="117076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02703DF0-2374-48EF-687E-584A53C201D0}"/>
              </a:ext>
            </a:extLst>
          </p:cNvPr>
          <p:cNvSpPr txBox="1"/>
          <p:nvPr/>
        </p:nvSpPr>
        <p:spPr>
          <a:xfrm>
            <a:off x="8136197" y="3732804"/>
            <a:ext cx="828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/>
              <a:t>練習</a:t>
            </a:r>
            <a:r>
              <a:rPr lang="en-US" altLang="zh-TW" sz="1200" dirty="0"/>
              <a:t>CPR</a:t>
            </a:r>
            <a:endParaRPr lang="zh-TW" altLang="en-US" sz="1200" dirty="0"/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CFA5017A-7707-E385-6D95-6876F6EB2323}"/>
              </a:ext>
            </a:extLst>
          </p:cNvPr>
          <p:cNvSpPr txBox="1"/>
          <p:nvPr/>
        </p:nvSpPr>
        <p:spPr>
          <a:xfrm>
            <a:off x="5460975" y="3655314"/>
            <a:ext cx="1614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/>
              <a:t>顯示資訊</a:t>
            </a:r>
            <a:endParaRPr lang="en-US" altLang="zh-TW" sz="1200" dirty="0"/>
          </a:p>
          <a:p>
            <a:r>
              <a:rPr lang="zh-TW" altLang="en-US" sz="1200" dirty="0"/>
              <a:t>用電腦模擬手機介面</a:t>
            </a:r>
          </a:p>
        </p:txBody>
      </p:sp>
      <p:grpSp>
        <p:nvGrpSpPr>
          <p:cNvPr id="30" name="群組 7">
            <a:extLst>
              <a:ext uri="{FF2B5EF4-FFF2-40B4-BE49-F238E27FC236}">
                <a16:creationId xmlns:a16="http://schemas.microsoft.com/office/drawing/2014/main" id="{B91A4971-2AD1-ED3B-54C4-B7F1FFBD3710}"/>
              </a:ext>
            </a:extLst>
          </p:cNvPr>
          <p:cNvGrpSpPr/>
          <p:nvPr/>
        </p:nvGrpSpPr>
        <p:grpSpPr>
          <a:xfrm>
            <a:off x="2549664" y="1232456"/>
            <a:ext cx="1489635" cy="1067325"/>
            <a:chOff x="734663" y="1223132"/>
            <a:chExt cx="1660872" cy="1275460"/>
          </a:xfrm>
          <a:solidFill>
            <a:srgbClr val="F9D206"/>
          </a:solidFill>
        </p:grpSpPr>
        <p:sp>
          <p:nvSpPr>
            <p:cNvPr id="31" name="矩形: 圓角 5">
              <a:extLst>
                <a:ext uri="{FF2B5EF4-FFF2-40B4-BE49-F238E27FC236}">
                  <a16:creationId xmlns:a16="http://schemas.microsoft.com/office/drawing/2014/main" id="{E99D7E80-4E0B-DF90-2BF7-50E2CE771CE7}"/>
                </a:ext>
              </a:extLst>
            </p:cNvPr>
            <p:cNvSpPr/>
            <p:nvPr/>
          </p:nvSpPr>
          <p:spPr>
            <a:xfrm>
              <a:off x="734663" y="1223132"/>
              <a:ext cx="1660872" cy="853641"/>
            </a:xfrm>
            <a:prstGeom prst="roundRect">
              <a:avLst/>
            </a:prstGeom>
            <a:solidFill>
              <a:srgbClr val="FCE3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更進一步認識</a:t>
              </a:r>
              <a:r>
                <a:rPr lang="en-US" altLang="zh-TW" sz="1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CPR</a:t>
              </a:r>
              <a:endPara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3" name="矩形: 圓角 6">
              <a:extLst>
                <a:ext uri="{FF2B5EF4-FFF2-40B4-BE49-F238E27FC236}">
                  <a16:creationId xmlns:a16="http://schemas.microsoft.com/office/drawing/2014/main" id="{DAA3B008-B8B7-86FF-3F50-B0FA61100E7D}"/>
                </a:ext>
              </a:extLst>
            </p:cNvPr>
            <p:cNvSpPr/>
            <p:nvPr/>
          </p:nvSpPr>
          <p:spPr>
            <a:xfrm>
              <a:off x="734663" y="2144930"/>
              <a:ext cx="1660872" cy="35366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8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問答遊戲</a:t>
              </a:r>
            </a:p>
          </p:txBody>
        </p:sp>
      </p:grpSp>
      <p:sp>
        <p:nvSpPr>
          <p:cNvPr id="34" name="矩形: 圓角 11">
            <a:extLst>
              <a:ext uri="{FF2B5EF4-FFF2-40B4-BE49-F238E27FC236}">
                <a16:creationId xmlns:a16="http://schemas.microsoft.com/office/drawing/2014/main" id="{F51AE01B-DC0B-5574-DA89-197BD4F40233}"/>
              </a:ext>
            </a:extLst>
          </p:cNvPr>
          <p:cNvSpPr/>
          <p:nvPr/>
        </p:nvSpPr>
        <p:spPr>
          <a:xfrm>
            <a:off x="2549664" y="2942890"/>
            <a:ext cx="1489635" cy="551681"/>
          </a:xfrm>
          <a:prstGeom prst="roundRect">
            <a:avLst/>
          </a:prstGeom>
          <a:solidFill>
            <a:srgbClr val="F9D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 3.7.5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矩形: 圓角 13">
            <a:extLst>
              <a:ext uri="{FF2B5EF4-FFF2-40B4-BE49-F238E27FC236}">
                <a16:creationId xmlns:a16="http://schemas.microsoft.com/office/drawing/2014/main" id="{13FBA555-5A8E-8FF0-5FCE-74EB43CACB9A}"/>
              </a:ext>
            </a:extLst>
          </p:cNvPr>
          <p:cNvSpPr/>
          <p:nvPr/>
        </p:nvSpPr>
        <p:spPr>
          <a:xfrm>
            <a:off x="2549664" y="4178685"/>
            <a:ext cx="1489635" cy="556279"/>
          </a:xfrm>
          <a:prstGeom prst="roundRect">
            <a:avLst/>
          </a:prstGeom>
          <a:solidFill>
            <a:srgbClr val="F9D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Pygame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36" name="直線單箭頭接點 16">
            <a:extLst>
              <a:ext uri="{FF2B5EF4-FFF2-40B4-BE49-F238E27FC236}">
                <a16:creationId xmlns:a16="http://schemas.microsoft.com/office/drawing/2014/main" id="{793F229E-D7BC-7358-A6EF-CDBC6F2138D7}"/>
              </a:ext>
            </a:extLst>
          </p:cNvPr>
          <p:cNvCxnSpPr>
            <a:cxnSpLocks/>
            <a:stCxn id="33" idx="2"/>
            <a:endCxn id="34" idx="0"/>
          </p:cNvCxnSpPr>
          <p:nvPr/>
        </p:nvCxnSpPr>
        <p:spPr>
          <a:xfrm>
            <a:off x="3294482" y="2299781"/>
            <a:ext cx="0" cy="6431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7" name="直線單箭頭接點 22">
            <a:extLst>
              <a:ext uri="{FF2B5EF4-FFF2-40B4-BE49-F238E27FC236}">
                <a16:creationId xmlns:a16="http://schemas.microsoft.com/office/drawing/2014/main" id="{32A073FE-E711-D604-82F7-A2D14F81B874}"/>
              </a:ext>
            </a:extLst>
          </p:cNvPr>
          <p:cNvCxnSpPr>
            <a:cxnSpLocks/>
            <a:stCxn id="34" idx="2"/>
            <a:endCxn id="35" idx="0"/>
          </p:cNvCxnSpPr>
          <p:nvPr/>
        </p:nvCxnSpPr>
        <p:spPr>
          <a:xfrm>
            <a:off x="3294482" y="3494571"/>
            <a:ext cx="0" cy="6841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40" name="文字方塊 52">
            <a:extLst>
              <a:ext uri="{FF2B5EF4-FFF2-40B4-BE49-F238E27FC236}">
                <a16:creationId xmlns:a16="http://schemas.microsoft.com/office/drawing/2014/main" id="{7FF28323-27B7-DCE9-87B4-473A8862B5EB}"/>
              </a:ext>
            </a:extLst>
          </p:cNvPr>
          <p:cNvSpPr txBox="1"/>
          <p:nvPr/>
        </p:nvSpPr>
        <p:spPr>
          <a:xfrm>
            <a:off x="3380100" y="3653011"/>
            <a:ext cx="1614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/>
              <a:t>按鍵遊戲</a:t>
            </a:r>
            <a:endParaRPr lang="en-US" altLang="zh-TW" sz="1200" dirty="0"/>
          </a:p>
          <a:p>
            <a:r>
              <a:rPr lang="zh-TW" altLang="en-US" sz="1200" dirty="0"/>
              <a:t>用電腦模擬手機介面</a:t>
            </a:r>
          </a:p>
        </p:txBody>
      </p:sp>
    </p:spTree>
    <p:extLst>
      <p:ext uri="{BB962C8B-B14F-4D97-AF65-F5344CB8AC3E}">
        <p14:creationId xmlns:p14="http://schemas.microsoft.com/office/powerpoint/2010/main" val="3287828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A03EB04-60E1-AA99-1EF3-FA543DF9C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104" y="809884"/>
            <a:ext cx="2074751" cy="3855904"/>
          </a:xfrm>
          <a:prstGeom prst="rect">
            <a:avLst/>
          </a:prstGeom>
        </p:spPr>
      </p:pic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DCE60B65-2745-9668-402E-450480822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1308" y="1204917"/>
            <a:ext cx="4013447" cy="3450529"/>
          </a:xfrm>
        </p:spPr>
        <p:txBody>
          <a:bodyPr/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介面隨時顯示頻率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利用耳熟能詳的音樂引起玩家共鳴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玩家跟隨音樂點擊螢幕，練習節奏感，超出方塊即淘汰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24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E5FBEC3-8309-6D99-6369-D6CDFF254D60}"/>
              </a:ext>
            </a:extLst>
          </p:cNvPr>
          <p:cNvSpPr txBox="1"/>
          <p:nvPr/>
        </p:nvSpPr>
        <p:spPr>
          <a:xfrm>
            <a:off x="364210" y="15498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作品內容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F4807AE-06D0-C76B-8797-619BDA26D7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8856" y1="56037" x2="48856" y2="56037"/>
                        <a14:foregroundMark x1="40988" y1="50305" x2="40988" y2="50305"/>
                      </a14:backgroundRemoval>
                    </a14:imgEffect>
                  </a14:imgLayer>
                </a14:imgProps>
              </a:ext>
            </a:extLst>
          </a:blip>
          <a:srcRect l="31464" t="36459" r="35984" b="33559"/>
          <a:stretch/>
        </p:blipFill>
        <p:spPr>
          <a:xfrm>
            <a:off x="8155825" y="154983"/>
            <a:ext cx="623965" cy="86228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F05F992-3FEB-3740-C65D-64FF0701A265}"/>
              </a:ext>
            </a:extLst>
          </p:cNvPr>
          <p:cNvSpPr txBox="1"/>
          <p:nvPr/>
        </p:nvSpPr>
        <p:spPr>
          <a:xfrm>
            <a:off x="8353302" y="58612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8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3486F5C-BA3D-ED2E-AB55-67B4BD25CB44}"/>
              </a:ext>
            </a:extLst>
          </p:cNvPr>
          <p:cNvSpPr/>
          <p:nvPr/>
        </p:nvSpPr>
        <p:spPr>
          <a:xfrm>
            <a:off x="7167966" y="309453"/>
            <a:ext cx="987859" cy="64633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隨時隨地練習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CPR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節奏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E5C930-A81C-CAA3-3517-F979F22F0179}"/>
              </a:ext>
            </a:extLst>
          </p:cNvPr>
          <p:cNvSpPr txBox="1"/>
          <p:nvPr/>
        </p:nvSpPr>
        <p:spPr>
          <a:xfrm>
            <a:off x="4261250" y="4644002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hlinkClick r:id="rId6"/>
              </a:rPr>
              <a:t>節奏遊戲影片</a:t>
            </a:r>
            <a:endParaRPr lang="zh-TW" altLang="en-US" dirty="0"/>
          </a:p>
        </p:txBody>
      </p:sp>
      <p:cxnSp>
        <p:nvCxnSpPr>
          <p:cNvPr id="11" name="Google Shape;303;p16">
            <a:extLst>
              <a:ext uri="{FF2B5EF4-FFF2-40B4-BE49-F238E27FC236}">
                <a16:creationId xmlns:a16="http://schemas.microsoft.com/office/drawing/2014/main" id="{C9DE5C59-3AF9-729F-C5D4-FD1F15F65802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6446092" y="3905639"/>
            <a:ext cx="1421987" cy="348548"/>
          </a:xfrm>
          <a:prstGeom prst="bentConnector4">
            <a:avLst>
              <a:gd name="adj1" fmla="val 27949"/>
              <a:gd name="adj2" fmla="val 165586"/>
            </a:avLst>
          </a:prstGeom>
          <a:ln>
            <a:headEnd type="none" w="sm" len="sm"/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4201593-A7C3-DC63-AE9B-D9ED3FBF59F2}"/>
              </a:ext>
            </a:extLst>
          </p:cNvPr>
          <p:cNvGrpSpPr/>
          <p:nvPr/>
        </p:nvGrpSpPr>
        <p:grpSpPr>
          <a:xfrm>
            <a:off x="6979142" y="2737836"/>
            <a:ext cx="1736425" cy="1516351"/>
            <a:chOff x="3339830" y="3155119"/>
            <a:chExt cx="1736425" cy="1516351"/>
          </a:xfrm>
        </p:grpSpPr>
        <p:sp>
          <p:nvSpPr>
            <p:cNvPr id="12" name="Google Shape;305;p16">
              <a:extLst>
                <a:ext uri="{FF2B5EF4-FFF2-40B4-BE49-F238E27FC236}">
                  <a16:creationId xmlns:a16="http://schemas.microsoft.com/office/drawing/2014/main" id="{1FE6DA5C-687C-4624-7B68-3DE6DA193350}"/>
                </a:ext>
              </a:extLst>
            </p:cNvPr>
            <p:cNvSpPr/>
            <p:nvPr/>
          </p:nvSpPr>
          <p:spPr>
            <a:xfrm>
              <a:off x="3345340" y="3155119"/>
              <a:ext cx="1711500" cy="1510669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headEnd type="none" w="sm" len="sm"/>
              <a:tailEnd type="none" w="sm" len="sm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306;p16">
              <a:extLst>
                <a:ext uri="{FF2B5EF4-FFF2-40B4-BE49-F238E27FC236}">
                  <a16:creationId xmlns:a16="http://schemas.microsoft.com/office/drawing/2014/main" id="{4339FEDD-246E-B6A5-617C-3A6728D879CA}"/>
                </a:ext>
              </a:extLst>
            </p:cNvPr>
            <p:cNvSpPr txBox="1"/>
            <p:nvPr/>
          </p:nvSpPr>
          <p:spPr>
            <a:xfrm>
              <a:off x="3339830" y="3155120"/>
              <a:ext cx="1455080" cy="3846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zh-TW" altLang="en-US" sz="1300" b="1" dirty="0">
                  <a:solidFill>
                    <a:schemeClr val="dk1"/>
                  </a:solidFill>
                </a:rPr>
                <a:t>歌曲</a:t>
              </a:r>
              <a:r>
                <a:rPr lang="zh-TW" altLang="en-US" sz="1300" b="1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選擇</a:t>
              </a:r>
              <a:endParaRPr sz="5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307;p16">
              <a:extLst>
                <a:ext uri="{FF2B5EF4-FFF2-40B4-BE49-F238E27FC236}">
                  <a16:creationId xmlns:a16="http://schemas.microsoft.com/office/drawing/2014/main" id="{8F65B83D-926E-4FAD-40FF-E11182946124}"/>
                </a:ext>
              </a:extLst>
            </p:cNvPr>
            <p:cNvSpPr txBox="1"/>
            <p:nvPr/>
          </p:nvSpPr>
          <p:spPr>
            <a:xfrm>
              <a:off x="3381278" y="3486561"/>
              <a:ext cx="1694977" cy="1184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zh-TW" altLang="en-US" sz="1300" b="0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有三種節奏</a:t>
              </a:r>
              <a:r>
                <a:rPr lang="en-US" altLang="zh-TW" sz="1300" b="0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(</a:t>
              </a:r>
              <a:r>
                <a:rPr lang="zh-TW" altLang="en-US" sz="1300" b="0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歌曲</a:t>
              </a:r>
              <a:r>
                <a:rPr lang="en-US" altLang="zh-TW" sz="1300" b="0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)</a:t>
              </a:r>
              <a:r>
                <a:rPr lang="zh-TW" altLang="en-US" sz="1300" b="0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可以選擇：</a:t>
              </a:r>
              <a:endParaRPr lang="en-US" altLang="zh-TW" sz="13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-US" altLang="zh-TW" sz="1300" dirty="0">
                  <a:solidFill>
                    <a:schemeClr val="dk1"/>
                  </a:solidFill>
                </a:rPr>
                <a:t>-</a:t>
              </a:r>
              <a:r>
                <a:rPr lang="zh-TW" altLang="en-US" sz="1300" dirty="0">
                  <a:solidFill>
                    <a:schemeClr val="dk1"/>
                  </a:solidFill>
                </a:rPr>
                <a:t> </a:t>
              </a:r>
              <a:r>
                <a:rPr lang="en-US" altLang="zh-TW" sz="1300" dirty="0">
                  <a:solidFill>
                    <a:schemeClr val="dk1"/>
                  </a:solidFill>
                </a:rPr>
                <a:t>Baby Shark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-US" altLang="zh-TW" sz="1300" dirty="0">
                  <a:solidFill>
                    <a:schemeClr val="dk1"/>
                  </a:solidFill>
                </a:rPr>
                <a:t>-</a:t>
              </a:r>
              <a:r>
                <a:rPr lang="zh-TW" altLang="en-US" sz="1300" dirty="0">
                  <a:solidFill>
                    <a:schemeClr val="dk1"/>
                  </a:solidFill>
                </a:rPr>
                <a:t> 學貓叫</a:t>
              </a:r>
              <a:endParaRPr lang="en-US" altLang="zh-TW" sz="1300" dirty="0">
                <a:solidFill>
                  <a:schemeClr val="dk1"/>
                </a:solidFill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-US" altLang="zh-TW" sz="1300" dirty="0">
                  <a:solidFill>
                    <a:schemeClr val="dk1"/>
                  </a:solidFill>
                </a:rPr>
                <a:t>-</a:t>
              </a:r>
              <a:r>
                <a:rPr lang="zh-TW" altLang="en-US" sz="1300" dirty="0">
                  <a:solidFill>
                    <a:schemeClr val="dk1"/>
                  </a:solidFill>
                </a:rPr>
                <a:t> 妖怪手錶</a:t>
              </a:r>
              <a:endParaRPr lang="en-US" altLang="zh-TW" sz="1300" dirty="0">
                <a:solidFill>
                  <a:schemeClr val="dk1"/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525E6213-5806-CA87-164E-A7BF68A407CC}"/>
              </a:ext>
            </a:extLst>
          </p:cNvPr>
          <p:cNvSpPr txBox="1"/>
          <p:nvPr/>
        </p:nvSpPr>
        <p:spPr>
          <a:xfrm>
            <a:off x="5459203" y="4652416"/>
            <a:ext cx="20677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hlinkClick r:id="rId7"/>
              </a:rPr>
              <a:t>節奏遊戲試玩連結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93468681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263248"/>
      </a:dk1>
      <a:lt1>
        <a:srgbClr val="FFFFFF"/>
      </a:lt1>
      <a:dk2>
        <a:srgbClr val="434343"/>
      </a:dk2>
      <a:lt2>
        <a:srgbClr val="E0E4E9"/>
      </a:lt2>
      <a:accent1>
        <a:srgbClr val="3F5378"/>
      </a:accent1>
      <a:accent2>
        <a:srgbClr val="263248"/>
      </a:accent2>
      <a:accent3>
        <a:srgbClr val="92A8C8"/>
      </a:accent3>
      <a:accent4>
        <a:srgbClr val="C7D3E6"/>
      </a:accent4>
      <a:accent5>
        <a:srgbClr val="FF9800"/>
      </a:accent5>
      <a:accent6>
        <a:srgbClr val="D26F00"/>
      </a:accent6>
      <a:hlink>
        <a:srgbClr val="3F537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訂設計">
  <a:themeElements>
    <a:clrScheme name="CPR1">
      <a:dk1>
        <a:sysClr val="windowText" lastClr="000000"/>
      </a:dk1>
      <a:lt1>
        <a:srgbClr val="FFFFFF"/>
      </a:lt1>
      <a:dk2>
        <a:srgbClr val="7DA7BF"/>
      </a:dk2>
      <a:lt2>
        <a:srgbClr val="E7E6E6"/>
      </a:lt2>
      <a:accent1>
        <a:srgbClr val="4472C4"/>
      </a:accent1>
      <a:accent2>
        <a:srgbClr val="7DA7BF"/>
      </a:accent2>
      <a:accent3>
        <a:srgbClr val="A5A5A5"/>
      </a:accent3>
      <a:accent4>
        <a:srgbClr val="5582A9"/>
      </a:accent4>
      <a:accent5>
        <a:srgbClr val="5B9BD5"/>
      </a:accent5>
      <a:accent6>
        <a:srgbClr val="A0F7D7"/>
      </a:accent6>
      <a:hlink>
        <a:srgbClr val="0563C1"/>
      </a:hlink>
      <a:folHlink>
        <a:srgbClr val="3E64B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645</TotalTime>
  <Words>1255</Words>
  <Application>Microsoft Office PowerPoint</Application>
  <PresentationFormat>如螢幕大小 (16:9)</PresentationFormat>
  <Paragraphs>185</Paragraphs>
  <Slides>23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23</vt:i4>
      </vt:variant>
    </vt:vector>
  </HeadingPairs>
  <TitlesOfParts>
    <vt:vector size="33" baseType="lpstr">
      <vt:lpstr>Arvo</vt:lpstr>
      <vt:lpstr>Roboto Condensed</vt:lpstr>
      <vt:lpstr>Roboto Condensed Light</vt:lpstr>
      <vt:lpstr>微軟正黑體</vt:lpstr>
      <vt:lpstr>新細明體</vt:lpstr>
      <vt:lpstr>Arial</vt:lpstr>
      <vt:lpstr>Calibri</vt:lpstr>
      <vt:lpstr>Calibri Light</vt:lpstr>
      <vt:lpstr>Salerio template</vt:lpstr>
      <vt:lpstr>自訂設計</vt:lpstr>
      <vt:lpstr>Keep Your Brain SHARK 音樂導向CPR練習  AIoT 感測物聯系統應用創意競賽 (心肺復甦CPR及健康照護) NCTU Baby Makers</vt:lpstr>
      <vt:lpstr>動機-為何大眾需要練習CPR</vt:lpstr>
      <vt:lpstr>目標-建立完善的認識CPR流程</vt:lpstr>
      <vt:lpstr>方法1-以音樂遊戲提高孩童急救知識</vt:lpstr>
      <vt:lpstr>方法2-問答遊戲認識相關知識</vt:lpstr>
      <vt:lpstr>方法3-使用感測器解決時數、道具問題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結論</vt:lpstr>
      <vt:lpstr>未來展望-整合介面設計</vt:lpstr>
      <vt:lpstr>未來展望-整合介面設計</vt:lpstr>
      <vt:lpstr>未來展望-AI大數據判斷資料</vt:lpstr>
      <vt:lpstr>未來展望-線上教學的輔助工具</vt:lpstr>
      <vt:lpstr>作品連結統整</vt:lpstr>
      <vt:lpstr>作品連結統整</vt:lpstr>
      <vt:lpstr>作品連結統整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AIoT 感測物聯系統應用創意競賽 (心肺復甦CPR及健康照護)</dc:title>
  <cp:lastModifiedBy>user</cp:lastModifiedBy>
  <cp:revision>26</cp:revision>
  <dcterms:modified xsi:type="dcterms:W3CDTF">2022-07-14T16:28:37Z</dcterms:modified>
</cp:coreProperties>
</file>